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1pPr>
    <a:lvl2pPr marL="0" marR="0" indent="4572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2pPr>
    <a:lvl3pPr marL="0" marR="0" indent="9144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3pPr>
    <a:lvl4pPr marL="0" marR="0" indent="13716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4pPr>
    <a:lvl5pPr marL="0" marR="0" indent="18288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5pPr>
    <a:lvl6pPr marL="0" marR="0" indent="22860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6pPr>
    <a:lvl7pPr marL="0" marR="0" indent="27432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7pPr>
    <a:lvl8pPr marL="0" marR="0" indent="32004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8pPr>
    <a:lvl9pPr marL="0" marR="0" indent="36576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noFill/>
        </a:fill>
      </a:tcStyle>
    </a:wholeTbl>
    <a:band2H>
      <a:tcTxStyle b="def" i="def"/>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381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noFill/>
        </a:fill>
      </a:tcStyle>
    </a:firstCol>
    <a:la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381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noFill/>
        </a:fill>
      </a:tcStyle>
    </a:wholeTbl>
    <a:band2H>
      <a:tcTxStyle b="def" i="def"/>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381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noFill/>
        </a:fill>
      </a:tcStyle>
    </a:firstCol>
    <a:lastRow>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0C7681"/>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noFill/>
        </a:fill>
      </a:tcStyle>
    </a:wholeTbl>
    <a:band2H>
      <a:tcTxStyle b="def" i="def"/>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537F67"/>
          </a:solidFill>
        </a:fill>
      </a:tcStyle>
    </a:firstCol>
    <a:lastRow>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rgbClr val="537F67"/>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008728"/>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97492"/>
              <a:satOff val="-3125"/>
              <a:lumOff val="27021"/>
            </a:schemeClr>
          </a:solidFill>
        </a:fill>
      </a:tcStyle>
    </a:wholeTbl>
    <a:band2H>
      <a:tcTxStyle b="def" i="def"/>
      <a:tcStyle>
        <a:tcBdr/>
        <a:fill>
          <a:solidFill>
            <a:srgbClr val="FFFB00"/>
          </a:solidFill>
        </a:fill>
      </a:tcStyle>
    </a:band2H>
    <a:firstCol>
      <a:tcTxStyle b="on" i="off">
        <a:font>
          <a:latin typeface="Graphik Semibold"/>
          <a:ea typeface="Graphik Semibold"/>
          <a:cs typeface="Graphik Semi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410732"/>
            </a:schemeClr>
          </a:solidFill>
        </a:fill>
      </a:tcStyle>
    </a:firstCol>
    <a:lastRow>
      <a:tcTxStyle b="on" i="off">
        <a:font>
          <a:latin typeface="Graphik Semibold"/>
          <a:ea typeface="Graphik Semibold"/>
          <a:cs typeface="Graphik Semi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38100" cap="flat">
              <a:solidFill>
                <a:schemeClr val="accent4">
                  <a:hueOff val="-410732"/>
                </a:schemeClr>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97492"/>
              <a:satOff val="-3125"/>
              <a:lumOff val="27021"/>
            </a:schemeClr>
          </a:solidFill>
        </a:fill>
      </a:tcStyle>
    </a:lastRow>
    <a:firstRow>
      <a:tcTxStyle b="on" i="off">
        <a:font>
          <a:latin typeface="Graphik Semibold"/>
          <a:ea typeface="Graphik Semibold"/>
          <a:cs typeface="Graphik Semi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737021"/>
            </a:schemeClr>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noFill/>
        </a:fill>
      </a:tcStyle>
    </a:wholeTbl>
    <a:band2H>
      <a:tcTxStyle b="def" i="def"/>
      <a:tcStyle>
        <a:tcBdr/>
        <a:fill>
          <a:solidFill>
            <a:srgbClr val="DF9DFE"/>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6">
              <a:hueOff val="114748"/>
              <a:satOff val="1446"/>
              <a:lumOff val="-8963"/>
            </a:schemeClr>
          </a:solidFill>
        </a:fill>
      </a:tcStyle>
    </a:firstCol>
    <a:la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chemeClr val="accent6">
                  <a:hueOff val="114748"/>
                  <a:satOff val="1446"/>
                  <a:lumOff val="-8963"/>
                </a:schemeClr>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6">
              <a:satOff val="-21357"/>
              <a:lumOff val="-20662"/>
            </a:schemeClr>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noFill/>
        </a:fill>
      </a:tcStyle>
    </a:wholeTbl>
    <a:band2H>
      <a:tcTxStyle b="def" i="def"/>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381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noFill/>
        </a:fill>
      </a:tcStyle>
    </a:firstCol>
    <a:la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6500" y="12268782"/>
            <a:ext cx="21971000" cy="660401"/>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pPr/>
            <a:r>
              <a:t>Author and Date</a:t>
            </a:r>
          </a:p>
        </p:txBody>
      </p:sp>
      <p:sp>
        <p:nvSpPr>
          <p:cNvPr id="12" name="Body Level One…"/>
          <p:cNvSpPr txBox="1"/>
          <p:nvPr>
            <p:ph type="body" sz="quarter" idx="1" hasCustomPrompt="1"/>
          </p:nvPr>
        </p:nvSpPr>
        <p:spPr>
          <a:xfrm>
            <a:off x="1206500" y="7357839"/>
            <a:ext cx="21971000" cy="2006601"/>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Presentation Subtitle</a:t>
            </a:r>
          </a:p>
          <a:p>
            <a:pPr lvl="1"/>
            <a:r>
              <a:t/>
            </a:r>
          </a:p>
          <a:p>
            <a:pPr lvl="2"/>
            <a:r>
              <a:t/>
            </a:r>
          </a:p>
          <a:p>
            <a:pPr lvl="3"/>
            <a:r>
              <a:t/>
            </a:r>
          </a:p>
          <a:p>
            <a:pPr lvl="4"/>
            <a:r>
              <a:t/>
            </a:r>
          </a:p>
        </p:txBody>
      </p:sp>
      <p:sp>
        <p:nvSpPr>
          <p:cNvPr id="13" name="Presentation Title"/>
          <p:cNvSpPr txBox="1"/>
          <p:nvPr>
            <p:ph type="title" hasCustomPrompt="1"/>
          </p:nvPr>
        </p:nvSpPr>
        <p:spPr>
          <a:xfrm>
            <a:off x="1206500" y="2621719"/>
            <a:ext cx="21971000" cy="4648201"/>
          </a:xfrm>
          <a:prstGeom prst="rect">
            <a:avLst/>
          </a:prstGeom>
        </p:spPr>
        <p:txBody>
          <a:bodyPr anchor="b"/>
          <a:lstStyle>
            <a:lvl1pPr defTabSz="355600">
              <a:defRPr spc="-119" sz="12000"/>
            </a:lvl1pPr>
          </a:lstStyle>
          <a:p>
            <a:pPr/>
            <a:r>
              <a:t>Presentation Title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prstGeom prst="rect">
            <a:avLst/>
          </a:prstGeom>
        </p:spPr>
        <p:txBody>
          <a:bodyPr/>
          <a:lstStyle/>
          <a:p>
            <a:pPr/>
            <a:r>
              <a:t>Slide Title</a:t>
            </a:r>
          </a:p>
        </p:txBody>
      </p:sp>
      <p:sp>
        <p:nvSpPr>
          <p:cNvPr id="100" name="Slide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Agenda Subtitle</a:t>
            </a:r>
          </a:p>
        </p:txBody>
      </p:sp>
      <p:sp>
        <p:nvSpPr>
          <p:cNvPr id="109" name="Body Level One…"/>
          <p:cNvSpPr txBox="1"/>
          <p:nvPr>
            <p:ph type="body" idx="1" hasCustomPrompt="1"/>
          </p:nvPr>
        </p:nvSpPr>
        <p:spPr>
          <a:xfrm>
            <a:off x="1206500" y="4248504"/>
            <a:ext cx="21971000" cy="8256012"/>
          </a:xfrm>
          <a:prstGeom prst="rect">
            <a:avLst/>
          </a:prstGeom>
        </p:spPr>
        <p:txBody>
          <a:bodyPr/>
          <a:lstStyle>
            <a:lvl1pPr marL="0" indent="0" defTabSz="825500">
              <a:spcBef>
                <a:spcPts val="6000"/>
              </a:spcBef>
              <a:buSzTx/>
              <a:buNone/>
              <a:defRPr sz="5000"/>
            </a:lvl1pPr>
            <a:lvl2pPr marL="0" indent="457200" defTabSz="825500">
              <a:spcBef>
                <a:spcPts val="6000"/>
              </a:spcBef>
              <a:buSzTx/>
              <a:buNone/>
              <a:defRPr sz="5000"/>
            </a:lvl2pPr>
            <a:lvl3pPr marL="0" indent="914400" defTabSz="825500">
              <a:spcBef>
                <a:spcPts val="6000"/>
              </a:spcBef>
              <a:buSzTx/>
              <a:buNone/>
              <a:defRPr sz="5000"/>
            </a:lvl3pPr>
            <a:lvl4pPr marL="0" indent="1371600" defTabSz="825500">
              <a:spcBef>
                <a:spcPts val="6000"/>
              </a:spcBef>
              <a:buSzTx/>
              <a:buNone/>
              <a:defRPr sz="5000"/>
            </a:lvl4pPr>
            <a:lvl5pPr marL="0" indent="1828800" defTabSz="825500">
              <a:spcBef>
                <a:spcPts val="6000"/>
              </a:spcBef>
              <a:buSzTx/>
              <a:buNone/>
              <a:defRPr sz="5000"/>
            </a:lvl5pPr>
          </a:lstStyle>
          <a:p>
            <a:pPr/>
            <a:r>
              <a:t>Agenda Topics</a:t>
            </a:r>
          </a:p>
          <a:p>
            <a:pPr lvl="1"/>
            <a:r>
              <a:t/>
            </a:r>
          </a:p>
          <a:p>
            <a:pPr lvl="2"/>
            <a:r>
              <a:t/>
            </a:r>
          </a:p>
          <a:p>
            <a:pPr lvl="3"/>
            <a:r>
              <a:t/>
            </a:r>
          </a:p>
          <a:p>
            <a:pPr lvl="4"/>
            <a:r>
              <a:t/>
            </a:r>
          </a:p>
        </p:txBody>
      </p:sp>
      <p:sp>
        <p:nvSpPr>
          <p:cNvPr id="110" name="Agenda Title"/>
          <p:cNvSpPr txBox="1"/>
          <p:nvPr>
            <p:ph type="title" hasCustomPrompt="1"/>
          </p:nvPr>
        </p:nvSpPr>
        <p:spPr>
          <a:prstGeom prst="rect">
            <a:avLst/>
          </a:prstGeom>
        </p:spPr>
        <p:txBody>
          <a:bodyPr/>
          <a:lstStyle/>
          <a:p>
            <a:pPr/>
            <a:r>
              <a:t>Agenda Title</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191000"/>
            <a:ext cx="21971000" cy="4089400"/>
          </a:xfrm>
          <a:prstGeom prst="rect">
            <a:avLst/>
          </a:prstGeom>
        </p:spPr>
        <p:txBody>
          <a:bodyPr anchor="ctr"/>
          <a:lstStyle>
            <a:lvl1pPr marL="0" indent="0" algn="ctr">
              <a:lnSpc>
                <a:spcPct val="90000"/>
              </a:lnSpc>
              <a:spcBef>
                <a:spcPts val="0"/>
              </a:spcBef>
              <a:buSzTx/>
              <a:buNone/>
              <a:defRPr spc="-119" sz="12000">
                <a:latin typeface="+mn-lt"/>
                <a:ea typeface="+mn-ea"/>
                <a:cs typeface="+mn-cs"/>
                <a:sym typeface="Produkt Extralight"/>
              </a:defRPr>
            </a:lvl1pPr>
            <a:lvl2pPr marL="0" indent="457200" algn="ctr">
              <a:lnSpc>
                <a:spcPct val="90000"/>
              </a:lnSpc>
              <a:spcBef>
                <a:spcPts val="0"/>
              </a:spcBef>
              <a:buSzTx/>
              <a:buNone/>
              <a:defRPr spc="-119" sz="12000">
                <a:latin typeface="+mn-lt"/>
                <a:ea typeface="+mn-ea"/>
                <a:cs typeface="+mn-cs"/>
                <a:sym typeface="Produkt Extralight"/>
              </a:defRPr>
            </a:lvl2pPr>
            <a:lvl3pPr marL="0" indent="914400" algn="ctr">
              <a:lnSpc>
                <a:spcPct val="90000"/>
              </a:lnSpc>
              <a:spcBef>
                <a:spcPts val="0"/>
              </a:spcBef>
              <a:buSzTx/>
              <a:buNone/>
              <a:defRPr spc="-119" sz="12000">
                <a:latin typeface="+mn-lt"/>
                <a:ea typeface="+mn-ea"/>
                <a:cs typeface="+mn-cs"/>
                <a:sym typeface="Produkt Extralight"/>
              </a:defRPr>
            </a:lvl3pPr>
            <a:lvl4pPr marL="0" indent="1371600" algn="ctr">
              <a:lnSpc>
                <a:spcPct val="90000"/>
              </a:lnSpc>
              <a:spcBef>
                <a:spcPts val="0"/>
              </a:spcBef>
              <a:buSzTx/>
              <a:buNone/>
              <a:defRPr spc="-119" sz="12000">
                <a:latin typeface="+mn-lt"/>
                <a:ea typeface="+mn-ea"/>
                <a:cs typeface="+mn-cs"/>
                <a:sym typeface="Produkt Extralight"/>
              </a:defRPr>
            </a:lvl4pPr>
            <a:lvl5pPr marL="0" indent="1828800" algn="ctr">
              <a:lnSpc>
                <a:spcPct val="90000"/>
              </a:lnSpc>
              <a:spcBef>
                <a:spcPts val="0"/>
              </a:spcBef>
              <a:buSzTx/>
              <a:buNone/>
              <a:defRPr spc="-119" sz="12000">
                <a:latin typeface="+mn-lt"/>
                <a:ea typeface="+mn-ea"/>
                <a:cs typeface="+mn-cs"/>
                <a:sym typeface="Produkt Extralight"/>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207360"/>
            <a:ext cx="21971000" cy="7351451"/>
          </a:xfrm>
          <a:prstGeom prst="rect">
            <a:avLst/>
          </a:prstGeom>
        </p:spPr>
        <p:txBody>
          <a:bodyPr anchor="b"/>
          <a:lstStyle>
            <a:lvl1pPr marL="0" indent="0" algn="ctr">
              <a:lnSpc>
                <a:spcPct val="90000"/>
              </a:lnSpc>
              <a:spcBef>
                <a:spcPts val="0"/>
              </a:spcBef>
              <a:buSzTx/>
              <a:buNone/>
              <a:defRPr spc="-1750" sz="35000">
                <a:latin typeface="+mn-lt"/>
                <a:ea typeface="+mn-ea"/>
                <a:cs typeface="+mn-cs"/>
                <a:sym typeface="Produkt Extralight"/>
              </a:defRPr>
            </a:lvl1pPr>
            <a:lvl2pPr marL="0" indent="457200" algn="ctr">
              <a:lnSpc>
                <a:spcPct val="90000"/>
              </a:lnSpc>
              <a:spcBef>
                <a:spcPts val="0"/>
              </a:spcBef>
              <a:buSzTx/>
              <a:buNone/>
              <a:defRPr spc="-1750" sz="35000">
                <a:latin typeface="+mn-lt"/>
                <a:ea typeface="+mn-ea"/>
                <a:cs typeface="+mn-cs"/>
                <a:sym typeface="Produkt Extralight"/>
              </a:defRPr>
            </a:lvl2pPr>
            <a:lvl3pPr marL="0" indent="914400" algn="ctr">
              <a:lnSpc>
                <a:spcPct val="90000"/>
              </a:lnSpc>
              <a:spcBef>
                <a:spcPts val="0"/>
              </a:spcBef>
              <a:buSzTx/>
              <a:buNone/>
              <a:defRPr spc="-1750" sz="35000">
                <a:latin typeface="+mn-lt"/>
                <a:ea typeface="+mn-ea"/>
                <a:cs typeface="+mn-cs"/>
                <a:sym typeface="Produkt Extralight"/>
              </a:defRPr>
            </a:lvl3pPr>
            <a:lvl4pPr marL="0" indent="1371600" algn="ctr">
              <a:lnSpc>
                <a:spcPct val="90000"/>
              </a:lnSpc>
              <a:spcBef>
                <a:spcPts val="0"/>
              </a:spcBef>
              <a:buSzTx/>
              <a:buNone/>
              <a:defRPr spc="-1750" sz="35000">
                <a:latin typeface="+mn-lt"/>
                <a:ea typeface="+mn-ea"/>
                <a:cs typeface="+mn-cs"/>
                <a:sym typeface="Produkt Extralight"/>
              </a:defRPr>
            </a:lvl4pPr>
            <a:lvl5pPr marL="0" indent="1828800" algn="ctr">
              <a:lnSpc>
                <a:spcPct val="90000"/>
              </a:lnSpc>
              <a:spcBef>
                <a:spcPts val="0"/>
              </a:spcBef>
              <a:buSzTx/>
              <a:buNone/>
              <a:defRPr spc="-1750" sz="35000">
                <a:latin typeface="+mn-lt"/>
                <a:ea typeface="+mn-ea"/>
                <a:cs typeface="+mn-cs"/>
                <a:sym typeface="Produkt Extralight"/>
              </a:defRPr>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128000"/>
            <a:ext cx="21971000" cy="1079500"/>
          </a:xfrm>
          <a:prstGeom prst="rect">
            <a:avLst/>
          </a:prstGeom>
        </p:spPr>
        <p:txBody>
          <a:bodyPr lIns="45719" tIns="45719" rIns="45719" bIns="45719"/>
          <a:lstStyle>
            <a:lvl1pPr marL="0" indent="0" algn="ctr" defTabSz="825500">
              <a:lnSpc>
                <a:spcPct val="90000"/>
              </a:lnSpc>
              <a:spcBef>
                <a:spcPts val="0"/>
              </a:spcBef>
              <a:buSzTx/>
              <a:buNone/>
              <a:defRPr spc="-55" sz="5500">
                <a:latin typeface="+mn-lt"/>
                <a:ea typeface="+mn-ea"/>
                <a:cs typeface="+mn-cs"/>
                <a:sym typeface="Produkt Extralight"/>
              </a:defRPr>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Body Level One…"/>
          <p:cNvSpPr txBox="1"/>
          <p:nvPr>
            <p:ph type="body" sz="quarter" idx="1" hasCustomPrompt="1"/>
          </p:nvPr>
        </p:nvSpPr>
        <p:spPr>
          <a:xfrm>
            <a:off x="5194300" y="4165600"/>
            <a:ext cx="13995400" cy="4428667"/>
          </a:xfrm>
          <a:prstGeom prst="rect">
            <a:avLst/>
          </a:prstGeom>
        </p:spPr>
        <p:txBody>
          <a:bodyPr anchor="b"/>
          <a:lstStyle>
            <a:lvl1pPr marL="254000" indent="-254000">
              <a:lnSpc>
                <a:spcPct val="90000"/>
              </a:lnSpc>
              <a:spcBef>
                <a:spcPts val="0"/>
              </a:spcBef>
              <a:buSzTx/>
              <a:buNone/>
              <a:defRPr spc="-93" sz="9300">
                <a:latin typeface="+mn-lt"/>
                <a:ea typeface="+mn-ea"/>
                <a:cs typeface="+mn-cs"/>
                <a:sym typeface="Produkt Extralight"/>
              </a:defRPr>
            </a:lvl1pPr>
            <a:lvl2pPr marL="254000" indent="203200">
              <a:lnSpc>
                <a:spcPct val="90000"/>
              </a:lnSpc>
              <a:spcBef>
                <a:spcPts val="0"/>
              </a:spcBef>
              <a:buSzTx/>
              <a:buNone/>
              <a:defRPr spc="-93" sz="9300">
                <a:latin typeface="+mn-lt"/>
                <a:ea typeface="+mn-ea"/>
                <a:cs typeface="+mn-cs"/>
                <a:sym typeface="Produkt Extralight"/>
              </a:defRPr>
            </a:lvl2pPr>
            <a:lvl3pPr marL="254000" indent="660400">
              <a:lnSpc>
                <a:spcPct val="90000"/>
              </a:lnSpc>
              <a:spcBef>
                <a:spcPts val="0"/>
              </a:spcBef>
              <a:buSzTx/>
              <a:buNone/>
              <a:defRPr spc="-93" sz="9300">
                <a:latin typeface="+mn-lt"/>
                <a:ea typeface="+mn-ea"/>
                <a:cs typeface="+mn-cs"/>
                <a:sym typeface="Produkt Extralight"/>
              </a:defRPr>
            </a:lvl3pPr>
            <a:lvl4pPr marL="254000" indent="1117600">
              <a:lnSpc>
                <a:spcPct val="90000"/>
              </a:lnSpc>
              <a:spcBef>
                <a:spcPts val="0"/>
              </a:spcBef>
              <a:buSzTx/>
              <a:buNone/>
              <a:defRPr spc="-93" sz="9300">
                <a:latin typeface="+mn-lt"/>
                <a:ea typeface="+mn-ea"/>
                <a:cs typeface="+mn-cs"/>
                <a:sym typeface="Produkt Extralight"/>
              </a:defRPr>
            </a:lvl4pPr>
            <a:lvl5pPr marL="254000" indent="1574800">
              <a:lnSpc>
                <a:spcPct val="90000"/>
              </a:lnSpc>
              <a:spcBef>
                <a:spcPts val="0"/>
              </a:spcBef>
              <a:buSzTx/>
              <a:buNone/>
              <a:defRPr spc="-93" sz="9300">
                <a:latin typeface="+mn-lt"/>
                <a:ea typeface="+mn-ea"/>
                <a:cs typeface="+mn-cs"/>
                <a:sym typeface="Produkt Extralight"/>
              </a:defRPr>
            </a:lvl5pPr>
          </a:lstStyle>
          <a:p>
            <a:pPr/>
            <a:r>
              <a:t>“Notable Quote”</a:t>
            </a:r>
          </a:p>
          <a:p>
            <a:pPr lvl="1"/>
            <a:r>
              <a:t/>
            </a:r>
          </a:p>
          <a:p>
            <a:pPr lvl="2"/>
            <a:r>
              <a:t/>
            </a:r>
          </a:p>
          <a:p>
            <a:pPr lvl="3"/>
            <a:r>
              <a:t/>
            </a:r>
          </a:p>
          <a:p>
            <a:pPr lvl="4"/>
            <a:r>
              <a:t/>
            </a:r>
          </a:p>
        </p:txBody>
      </p:sp>
      <p:sp>
        <p:nvSpPr>
          <p:cNvPr id="136" name="Attribution"/>
          <p:cNvSpPr txBox="1"/>
          <p:nvPr>
            <p:ph type="body" sz="quarter" idx="21" hasCustomPrompt="1"/>
          </p:nvPr>
        </p:nvSpPr>
        <p:spPr>
          <a:xfrm>
            <a:off x="5456257" y="9559997"/>
            <a:ext cx="13471486" cy="698501"/>
          </a:xfrm>
          <a:prstGeom prst="rect">
            <a:avLst/>
          </a:prstGeom>
        </p:spPr>
        <p:txBody>
          <a:bodyPr lIns="45719" tIns="45719" rIns="45719" bIns="45719"/>
          <a:lstStyle>
            <a:lvl1pPr marL="0" indent="0" defTabSz="825500">
              <a:spcBef>
                <a:spcPts val="0"/>
              </a:spcBef>
              <a:buSzTx/>
              <a:buNone/>
              <a:defRPr sz="3600">
                <a:latin typeface="Produkt Light"/>
                <a:ea typeface="Produkt Light"/>
                <a:cs typeface="Produkt Light"/>
                <a:sym typeface="Produkt Light"/>
              </a:defRPr>
            </a:lvl1pPr>
          </a:lstStyle>
          <a:p>
            <a:pPr/>
            <a:r>
              <a:t>Attribution</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Wavy pink and orange architecture against a blue sky"/>
          <p:cNvSpPr/>
          <p:nvPr>
            <p:ph type="pic" sz="quarter" idx="21"/>
          </p:nvPr>
        </p:nvSpPr>
        <p:spPr>
          <a:xfrm>
            <a:off x="7353300" y="3632200"/>
            <a:ext cx="9677400" cy="6451600"/>
          </a:xfrm>
          <a:prstGeom prst="rect">
            <a:avLst/>
          </a:prstGeom>
        </p:spPr>
        <p:txBody>
          <a:bodyPr lIns="91439" tIns="45719" rIns="91439" bIns="45719">
            <a:noAutofit/>
          </a:bodyPr>
          <a:lstStyle/>
          <a:p>
            <a:pPr/>
          </a:p>
        </p:txBody>
      </p:sp>
      <p:sp>
        <p:nvSpPr>
          <p:cNvPr id="145" name="Low-angle view of the corner of a modern building under a clear blue sky"/>
          <p:cNvSpPr/>
          <p:nvPr>
            <p:ph type="pic" sz="quarter" idx="22"/>
          </p:nvPr>
        </p:nvSpPr>
        <p:spPr>
          <a:xfrm>
            <a:off x="14617700" y="3632200"/>
            <a:ext cx="9677400" cy="6451600"/>
          </a:xfrm>
          <a:prstGeom prst="rect">
            <a:avLst/>
          </a:prstGeom>
        </p:spPr>
        <p:txBody>
          <a:bodyPr lIns="91439" tIns="45719" rIns="91439" bIns="45719">
            <a:noAutofit/>
          </a:bodyPr>
          <a:lstStyle/>
          <a:p>
            <a:pPr/>
          </a:p>
        </p:txBody>
      </p:sp>
      <p:sp>
        <p:nvSpPr>
          <p:cNvPr id="146" name="Low-angle view of a stone bridge under a partly cloudy sky"/>
          <p:cNvSpPr/>
          <p:nvPr>
            <p:ph type="pic" sz="quarter" idx="23"/>
          </p:nvPr>
        </p:nvSpPr>
        <p:spPr>
          <a:xfrm>
            <a:off x="61386" y="3632200"/>
            <a:ext cx="9690101" cy="6451600"/>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4" name="Low-angle view of a modern, metal building"/>
          <p:cNvSpPr/>
          <p:nvPr>
            <p:ph type="pic" idx="21"/>
          </p:nvPr>
        </p:nvSpPr>
        <p:spPr>
          <a:xfrm>
            <a:off x="-38100" y="-1295400"/>
            <a:ext cx="24447500" cy="16295511"/>
          </a:xfrm>
          <a:prstGeom prst="rect">
            <a:avLst/>
          </a:prstGeom>
        </p:spPr>
        <p:txBody>
          <a:bodyPr lIns="91439" tIns="45719" rIns="91439" bIns="45719">
            <a:noAutofit/>
          </a:bodyPr>
          <a:lstStyle/>
          <a:p>
            <a:pPr/>
          </a:p>
        </p:txBody>
      </p:sp>
      <p:sp>
        <p:nvSpPr>
          <p:cNvPr id="155" name="Slide Number"/>
          <p:cNvSpPr txBox="1"/>
          <p:nvPr>
            <p:ph type="sldNum" sz="quarter" idx="2"/>
          </p:nvPr>
        </p:nvSpPr>
        <p:spPr>
          <a:xfrm>
            <a:off x="23558500" y="12483845"/>
            <a:ext cx="361188" cy="404115"/>
          </a:xfrm>
          <a:prstGeom prst="rect">
            <a:avLst/>
          </a:prstGeom>
        </p:spPr>
        <p:txBody>
          <a:bodyPr/>
          <a:lstStyle>
            <a:lvl1pPr>
              <a:defRPr sz="1800">
                <a:solidFill>
                  <a:schemeClr val="accent1"/>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Geometric grey stone architecture"/>
          <p:cNvSpPr/>
          <p:nvPr>
            <p:ph type="pic" idx="21"/>
          </p:nvPr>
        </p:nvSpPr>
        <p:spPr>
          <a:xfrm>
            <a:off x="0" y="-4381500"/>
            <a:ext cx="24384001" cy="18288000"/>
          </a:xfrm>
          <a:prstGeom prst="rect">
            <a:avLst/>
          </a:prstGeom>
        </p:spPr>
        <p:txBody>
          <a:bodyPr lIns="91439" tIns="45719" rIns="91439" bIns="45719">
            <a:noAutofit/>
          </a:bodyPr>
          <a:lstStyle/>
          <a:p>
            <a:pPr/>
          </a:p>
        </p:txBody>
      </p:sp>
      <p:sp>
        <p:nvSpPr>
          <p:cNvPr id="22" name="Author and Date"/>
          <p:cNvSpPr txBox="1"/>
          <p:nvPr>
            <p:ph type="body" sz="quarter" idx="22" hasCustomPrompt="1"/>
          </p:nvPr>
        </p:nvSpPr>
        <p:spPr>
          <a:xfrm>
            <a:off x="1206500" y="12268200"/>
            <a:ext cx="21971000" cy="660400"/>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pPr/>
            <a:r>
              <a:t>Author and Date</a:t>
            </a:r>
          </a:p>
        </p:txBody>
      </p:sp>
      <p:sp>
        <p:nvSpPr>
          <p:cNvPr id="23" name="Body Level One…"/>
          <p:cNvSpPr txBox="1"/>
          <p:nvPr>
            <p:ph type="body" sz="quarter" idx="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Presentation Subtitle</a:t>
            </a:r>
          </a:p>
          <a:p>
            <a:pPr lvl="1"/>
            <a:r>
              <a:t/>
            </a:r>
          </a:p>
          <a:p>
            <a:pPr lvl="2"/>
            <a:r>
              <a:t/>
            </a:r>
          </a:p>
          <a:p>
            <a:pPr lvl="3"/>
            <a:r>
              <a:t/>
            </a:r>
          </a:p>
          <a:p>
            <a:pPr lvl="4"/>
            <a:r>
              <a:t/>
            </a:r>
          </a:p>
        </p:txBody>
      </p:sp>
      <p:sp>
        <p:nvSpPr>
          <p:cNvPr id="24" name="Presentation Title"/>
          <p:cNvSpPr txBox="1"/>
          <p:nvPr>
            <p:ph type="title" hasCustomPrompt="1"/>
          </p:nvPr>
        </p:nvSpPr>
        <p:spPr>
          <a:xfrm>
            <a:off x="1206500" y="2611945"/>
            <a:ext cx="21971000" cy="4648201"/>
          </a:xfrm>
          <a:prstGeom prst="rect">
            <a:avLst/>
          </a:prstGeom>
        </p:spPr>
        <p:txBody>
          <a:bodyPr anchor="b"/>
          <a:lstStyle>
            <a:lvl1pPr defTabSz="355600">
              <a:defRPr spc="-119" sz="12000"/>
            </a:lvl1pPr>
          </a:lstStyle>
          <a:p>
            <a:pPr/>
            <a:r>
              <a:t>Presentation Title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Geometric grey stone architecture"/>
          <p:cNvSpPr/>
          <p:nvPr>
            <p:ph type="pic" idx="21"/>
          </p:nvPr>
        </p:nvSpPr>
        <p:spPr>
          <a:xfrm>
            <a:off x="5707496" y="-660400"/>
            <a:ext cx="20053301" cy="15042092"/>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3335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149476"/>
            <a:ext cx="9779000" cy="5385424"/>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61" name="Angular stone architecture in light and shadow"/>
          <p:cNvSpPr/>
          <p:nvPr>
            <p:ph type="pic" idx="22"/>
          </p:nvPr>
        </p:nvSpPr>
        <p:spPr>
          <a:xfrm>
            <a:off x="12382500" y="0"/>
            <a:ext cx="21945600" cy="13716001"/>
          </a:xfrm>
          <a:prstGeom prst="rect">
            <a:avLst/>
          </a:prstGeom>
        </p:spPr>
        <p:txBody>
          <a:bodyPr lIns="91439" tIns="45719" rIns="91439" bIns="45719">
            <a:noAutofit/>
          </a:bodyPr>
          <a:lstStyle/>
          <a:p>
            <a:pPr/>
          </a:p>
        </p:txBody>
      </p:sp>
      <p:sp>
        <p:nvSpPr>
          <p:cNvPr id="62" name="Slide Title"/>
          <p:cNvSpPr txBox="1"/>
          <p:nvPr>
            <p:ph type="title" hasCustomPrompt="1"/>
          </p:nvPr>
        </p:nvSpPr>
        <p:spPr>
          <a:xfrm>
            <a:off x="1206500" y="635000"/>
            <a:ext cx="9779000" cy="1689100"/>
          </a:xfrm>
          <a:prstGeom prst="rect">
            <a:avLst/>
          </a:prstGeom>
        </p:spPr>
        <p:txBody>
          <a:bodyPr/>
          <a:lstStyle/>
          <a:p>
            <a:pPr/>
            <a:r>
              <a:t>Slide Title</a:t>
            </a:r>
          </a:p>
        </p:txBody>
      </p:sp>
      <p:sp>
        <p:nvSpPr>
          <p:cNvPr id="63"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4" name="Slide Number"/>
          <p:cNvSpPr txBox="1"/>
          <p:nvPr>
            <p:ph type="sldNum" sz="quarter" idx="2"/>
          </p:nvPr>
        </p:nvSpPr>
        <p:spPr>
          <a:xfrm>
            <a:off x="23558500" y="12483845"/>
            <a:ext cx="361188" cy="404115"/>
          </a:xfrm>
          <a:prstGeom prst="rect">
            <a:avLst/>
          </a:prstGeom>
        </p:spPr>
        <p:txBody>
          <a:bodyPr/>
          <a:lstStyle>
            <a:lvl1pPr>
              <a:defRPr sz="1800">
                <a:solidFill>
                  <a:schemeClr val="accent1"/>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72" name="Slide Title"/>
          <p:cNvSpPr txBox="1"/>
          <p:nvPr>
            <p:ph type="title" hasCustomPrompt="1"/>
          </p:nvPr>
        </p:nvSpPr>
        <p:spPr>
          <a:prstGeom prst="rect">
            <a:avLst/>
          </a:prstGeom>
        </p:spPr>
        <p:txBody>
          <a:bodyPr/>
          <a:lstStyle/>
          <a:p>
            <a:pPr/>
            <a:r>
              <a:t>Slide Title</a:t>
            </a:r>
          </a:p>
        </p:txBody>
      </p:sp>
      <p:sp>
        <p:nvSpPr>
          <p:cNvPr id="73"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Subtitle"/>
          <p:cNvSpPr txBox="1"/>
          <p:nvPr>
            <p:ph type="body" sz="quarter" idx="21"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82" name="Slide Title"/>
          <p:cNvSpPr txBox="1"/>
          <p:nvPr>
            <p:ph type="title" hasCustomPrompt="1"/>
          </p:nvPr>
        </p:nvSpPr>
        <p:spPr>
          <a:xfrm>
            <a:off x="1206500" y="635000"/>
            <a:ext cx="9779000" cy="1689100"/>
          </a:xfrm>
          <a:prstGeom prst="rect">
            <a:avLst/>
          </a:prstGeom>
        </p:spPr>
        <p:txBody>
          <a:bodyPr/>
          <a:lstStyle/>
          <a:p>
            <a:pPr/>
            <a:r>
              <a:t>Slide Title</a:t>
            </a:r>
          </a:p>
        </p:txBody>
      </p:sp>
      <p:sp>
        <p:nvSpPr>
          <p:cNvPr id="83"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91" name="Section Title"/>
          <p:cNvSpPr txBox="1"/>
          <p:nvPr>
            <p:ph type="title" hasCustomPrompt="1"/>
          </p:nvPr>
        </p:nvSpPr>
        <p:spPr>
          <a:xfrm>
            <a:off x="1206500" y="3906899"/>
            <a:ext cx="21971004" cy="4648201"/>
          </a:xfrm>
          <a:prstGeom prst="rect">
            <a:avLst/>
          </a:prstGeom>
        </p:spPr>
        <p:txBody>
          <a:bodyPr anchor="ctr"/>
          <a:lstStyle>
            <a:lvl1pPr>
              <a:defRPr spc="-119" sz="12000"/>
            </a:lvl1pPr>
          </a:lstStyle>
          <a:p>
            <a:pPr/>
            <a:r>
              <a:t>Section Title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4B6079"/>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635000"/>
            <a:ext cx="21971000" cy="1689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60642"/>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23558500" y="12458699"/>
            <a:ext cx="388620" cy="429261"/>
          </a:xfrm>
          <a:prstGeom prst="rect">
            <a:avLst/>
          </a:prstGeom>
          <a:ln w="12700">
            <a:miter lim="400000"/>
          </a:ln>
        </p:spPr>
        <p:txBody>
          <a:bodyPr wrap="none" lIns="50800" tIns="50800" rIns="50800" bIns="50800" anchor="b">
            <a:spAutoFit/>
          </a:bodyPr>
          <a:lstStyle>
            <a:lvl1pPr defTabSz="584200">
              <a:spcBef>
                <a:spcPts val="0"/>
              </a:spcBef>
              <a:defRPr sz="2000">
                <a:latin typeface="Graphik"/>
                <a:ea typeface="Graphik"/>
                <a:cs typeface="Graphik"/>
                <a:sym typeface="Graphik"/>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1pPr>
      <a:lvl2pPr marL="0" marR="0" indent="4572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2pPr>
      <a:lvl3pPr marL="0" marR="0" indent="9144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3pPr>
      <a:lvl4pPr marL="0" marR="0" indent="13716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4pPr>
      <a:lvl5pPr marL="0" marR="0" indent="18288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5pPr>
      <a:lvl6pPr marL="0" marR="0" indent="22860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6pPr>
      <a:lvl7pPr marL="0" marR="0" indent="27432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7pPr>
      <a:lvl8pPr marL="0" marR="0" indent="32004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8pPr>
      <a:lvl9pPr marL="0" marR="0" indent="36576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9pPr>
    </p:titleStyle>
    <p:bodyStyle>
      <a:lvl1pPr marL="4572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1pPr>
      <a:lvl2pPr marL="9144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2pPr>
      <a:lvl3pPr marL="13716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3pPr>
      <a:lvl4pPr marL="18288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4pPr>
      <a:lvl5pPr marL="22860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5pPr>
      <a:lvl6pPr marL="27432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6pPr>
      <a:lvl7pPr marL="32004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7pPr>
      <a:lvl8pPr marL="36576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8pPr>
      <a:lvl9pPr marL="41148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9pPr>
    </p:bodyStyle>
    <p:otherStyle>
      <a:lvl1pPr marL="0" marR="0" indent="0" algn="l"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1pPr>
      <a:lvl2pPr marL="0" marR="0" indent="457200" algn="l"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2pPr>
      <a:lvl3pPr marL="0" marR="0" indent="914400" algn="l"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3pPr>
      <a:lvl4pPr marL="0" marR="0" indent="1371600" algn="l"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4pPr>
      <a:lvl5pPr marL="0" marR="0" indent="1828800" algn="l"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5pPr>
      <a:lvl6pPr marL="0" marR="0" indent="2286000" algn="l"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6pPr>
      <a:lvl7pPr marL="0" marR="0" indent="2743200" algn="l"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7pPr>
      <a:lvl8pPr marL="0" marR="0" indent="3200400" algn="l"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8pPr>
      <a:lvl9pPr marL="0" marR="0" indent="3657600" algn="l"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eg"/><Relationship Id="rId3" Type="http://schemas.openxmlformats.org/officeDocument/2006/relationships/image" Target="../media/image2.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7.jpeg"/><Relationship Id="rId3"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8.jpeg"/><Relationship Id="rId3"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9.jpeg"/><Relationship Id="rId3"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png"/><Relationship Id="rId3" Type="http://schemas.openxmlformats.org/officeDocument/2006/relationships/image" Target="../media/image10.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1.jpeg"/><Relationship Id="rId3" Type="http://schemas.openxmlformats.org/officeDocument/2006/relationships/image" Target="../media/image12.jpeg"/><Relationship Id="rId4" Type="http://schemas.openxmlformats.org/officeDocument/2006/relationships/image" Target="../media/image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png"/><Relationship Id="rId3" Type="http://schemas.openxmlformats.org/officeDocument/2006/relationships/image" Target="../media/image13.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png"/><Relationship Id="rId3"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jpeg"/><Relationship Id="rId3"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Corridor of an open-air concrete structure under a partly cloudy sky" descr="Corridor of an open-air concrete structure under a partly cloudy sky"/>
          <p:cNvPicPr>
            <a:picLocks noChangeAspect="1"/>
          </p:cNvPicPr>
          <p:nvPr>
            <p:ph type="pic" idx="21"/>
          </p:nvPr>
        </p:nvPicPr>
        <p:blipFill>
          <a:blip r:embed="rId2">
            <a:extLst/>
          </a:blip>
          <a:srcRect l="33286" t="4390" r="6839" b="4425"/>
          <a:stretch>
            <a:fillRect/>
          </a:stretch>
        </p:blipFill>
        <p:spPr>
          <a:xfrm>
            <a:off x="12382500" y="0"/>
            <a:ext cx="12006697" cy="13716000"/>
          </a:xfrm>
          <a:prstGeom prst="rect">
            <a:avLst/>
          </a:prstGeom>
        </p:spPr>
      </p:pic>
      <p:sp>
        <p:nvSpPr>
          <p:cNvPr id="172" name="Slide Title"/>
          <p:cNvSpPr txBox="1"/>
          <p:nvPr>
            <p:ph type="title"/>
          </p:nvPr>
        </p:nvSpPr>
        <p:spPr>
          <a:prstGeom prst="rect">
            <a:avLst/>
          </a:prstGeom>
        </p:spPr>
        <p:txBody>
          <a:bodyPr/>
          <a:lstStyle/>
          <a:p>
            <a:pPr/>
          </a:p>
        </p:txBody>
      </p:sp>
      <p:sp>
        <p:nvSpPr>
          <p:cNvPr id="173" name="Slide Subtitle"/>
          <p:cNvSpPr txBox="1"/>
          <p:nvPr>
            <p:ph type="body" sz="quarter" idx="1"/>
          </p:nvPr>
        </p:nvSpPr>
        <p:spPr>
          <a:prstGeom prst="rect">
            <a:avLst/>
          </a:prstGeom>
        </p:spPr>
        <p:txBody>
          <a:bodyPr/>
          <a:lstStyle/>
          <a:p>
            <a:pPr/>
          </a:p>
        </p:txBody>
      </p:sp>
      <p:pic>
        <p:nvPicPr>
          <p:cNvPr id="174" name="Picture 4" descr="Picture 4"/>
          <p:cNvPicPr>
            <a:picLocks noChangeAspect="1"/>
          </p:cNvPicPr>
          <p:nvPr/>
        </p:nvPicPr>
        <p:blipFill>
          <a:blip r:embed="rId3">
            <a:extLst/>
          </a:blip>
          <a:srcRect l="0" t="0" r="0" b="18"/>
          <a:stretch>
            <a:fillRect/>
          </a:stretch>
        </p:blipFill>
        <p:spPr>
          <a:xfrm>
            <a:off x="19" y="1282"/>
            <a:ext cx="24384064" cy="13713494"/>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5" name="Image 11-09-25 at 9.50 PM.jpeg" descr="Image 11-09-25 at 9.50 PM.jpeg"/>
          <p:cNvPicPr>
            <a:picLocks noChangeAspect="1"/>
          </p:cNvPicPr>
          <p:nvPr/>
        </p:nvPicPr>
        <p:blipFill>
          <a:blip r:embed="rId2">
            <a:extLst/>
          </a:blip>
          <a:stretch>
            <a:fillRect/>
          </a:stretch>
        </p:blipFill>
        <p:spPr>
          <a:xfrm>
            <a:off x="5817229" y="293051"/>
            <a:ext cx="11830028" cy="11328942"/>
          </a:xfrm>
          <a:prstGeom prst="rect">
            <a:avLst/>
          </a:prstGeom>
          <a:ln w="12700">
            <a:miter lim="400000"/>
          </a:ln>
        </p:spPr>
      </p:pic>
      <p:sp>
        <p:nvSpPr>
          <p:cNvPr id="216" name="Pairplot of Selected Features"/>
          <p:cNvSpPr txBox="1"/>
          <p:nvPr/>
        </p:nvSpPr>
        <p:spPr>
          <a:xfrm>
            <a:off x="7706061" y="12181091"/>
            <a:ext cx="8429804" cy="8704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defRPr b="1" sz="4600">
                <a:latin typeface="Graphik"/>
                <a:ea typeface="Graphik"/>
                <a:cs typeface="Graphik"/>
                <a:sym typeface="Graphik"/>
              </a:defRPr>
            </a:lvl1pPr>
          </a:lstStyle>
          <a:p>
            <a:pPr/>
            <a:r>
              <a:t>Pairplot of Selected Features</a:t>
            </a:r>
          </a:p>
        </p:txBody>
      </p:sp>
      <p:pic>
        <p:nvPicPr>
          <p:cNvPr id="217" name="Picture 4" descr="Picture 4"/>
          <p:cNvPicPr>
            <a:picLocks noChangeAspect="1"/>
          </p:cNvPicPr>
          <p:nvPr/>
        </p:nvPicPr>
        <p:blipFill>
          <a:blip r:embed="rId3">
            <a:extLst/>
          </a:blip>
          <a:stretch>
            <a:fillRect/>
          </a:stretch>
        </p:blipFill>
        <p:spPr>
          <a:xfrm>
            <a:off x="19346871" y="12248394"/>
            <a:ext cx="3815736" cy="98909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9" name="Image 08-09-25 at 4.03 PM.jpeg" descr="Image 08-09-25 at 4.03 PM.jpeg"/>
          <p:cNvPicPr>
            <a:picLocks noChangeAspect="1"/>
          </p:cNvPicPr>
          <p:nvPr/>
        </p:nvPicPr>
        <p:blipFill>
          <a:blip r:embed="rId2">
            <a:extLst/>
          </a:blip>
          <a:stretch>
            <a:fillRect/>
          </a:stretch>
        </p:blipFill>
        <p:spPr>
          <a:xfrm>
            <a:off x="15350010" y="2090805"/>
            <a:ext cx="8484191" cy="7401679"/>
          </a:xfrm>
          <a:prstGeom prst="rect">
            <a:avLst/>
          </a:prstGeom>
          <a:ln w="12700">
            <a:miter lim="400000"/>
          </a:ln>
        </p:spPr>
      </p:pic>
      <p:sp>
        <p:nvSpPr>
          <p:cNvPr id="220" name="oldbalanceOrg and newbalanceOrig are highly correlated because sender’s new balance depends on old balance minus the amount.…"/>
          <p:cNvSpPr txBox="1"/>
          <p:nvPr/>
        </p:nvSpPr>
        <p:spPr>
          <a:xfrm>
            <a:off x="597023" y="1430006"/>
            <a:ext cx="13712747" cy="100976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32776" indent="-293076" defTabSz="457200">
              <a:spcBef>
                <a:spcPts val="1200"/>
              </a:spcBef>
              <a:buSzPct val="100000"/>
              <a:buFont typeface="Times Roman"/>
              <a:buChar char="•"/>
              <a:defRPr b="1" sz="3500">
                <a:latin typeface="Times Roman"/>
                <a:ea typeface="Times Roman"/>
                <a:cs typeface="Times Roman"/>
                <a:sym typeface="Times Roman"/>
              </a:defRPr>
            </a:pPr>
            <a:r>
              <a:rPr>
                <a:latin typeface="Courier"/>
                <a:ea typeface="Courier"/>
                <a:cs typeface="Courier"/>
                <a:sym typeface="Courier"/>
              </a:rPr>
              <a:t>oldbalanceOrg</a:t>
            </a:r>
            <a:r>
              <a:t> and </a:t>
            </a:r>
            <a:r>
              <a:rPr>
                <a:latin typeface="Courier"/>
                <a:ea typeface="Courier"/>
                <a:cs typeface="Courier"/>
                <a:sym typeface="Courier"/>
              </a:rPr>
              <a:t>newbalanceOrig</a:t>
            </a:r>
            <a:r>
              <a:t> are highly correlated because sender’s new balance depends on old balance minus the amount.</a:t>
            </a:r>
          </a:p>
          <a:p>
            <a:pPr marL="432776" indent="-293076" defTabSz="457200">
              <a:spcBef>
                <a:spcPts val="1200"/>
              </a:spcBef>
              <a:buSzPct val="100000"/>
              <a:buFont typeface="Times Roman"/>
              <a:buChar char="•"/>
              <a:defRPr b="1" sz="3500">
                <a:latin typeface="Times Roman"/>
                <a:ea typeface="Times Roman"/>
                <a:cs typeface="Times Roman"/>
                <a:sym typeface="Times Roman"/>
              </a:defRPr>
            </a:pPr>
            <a:r>
              <a:rPr>
                <a:latin typeface="Courier"/>
                <a:ea typeface="Courier"/>
                <a:cs typeface="Courier"/>
                <a:sym typeface="Courier"/>
              </a:rPr>
              <a:t>oldbalanceDest</a:t>
            </a:r>
            <a:r>
              <a:t> and </a:t>
            </a:r>
            <a:r>
              <a:rPr>
                <a:latin typeface="Courier"/>
                <a:ea typeface="Courier"/>
                <a:cs typeface="Courier"/>
                <a:sym typeface="Courier"/>
              </a:rPr>
              <a:t>newbalanceDest</a:t>
            </a:r>
            <a:r>
              <a:t> are also highly correlated since recipient’s new balance depends on old balance plus the amount.</a:t>
            </a:r>
          </a:p>
          <a:p>
            <a:pPr marL="432776" indent="-293076" defTabSz="457200">
              <a:spcBef>
                <a:spcPts val="1200"/>
              </a:spcBef>
              <a:buSzPct val="100000"/>
              <a:buFont typeface="Times Roman"/>
              <a:buChar char="•"/>
              <a:defRPr b="1" sz="3500">
                <a:latin typeface="Times Roman"/>
                <a:ea typeface="Times Roman"/>
                <a:cs typeface="Times Roman"/>
                <a:sym typeface="Times Roman"/>
              </a:defRPr>
            </a:pPr>
            <a:r>
              <a:rPr>
                <a:latin typeface="Courier"/>
                <a:ea typeface="Courier"/>
                <a:cs typeface="Courier"/>
                <a:sym typeface="Courier"/>
              </a:rPr>
              <a:t>amount</a:t>
            </a:r>
            <a:r>
              <a:t> shows moderate correlation with </a:t>
            </a:r>
            <a:r>
              <a:rPr>
                <a:latin typeface="Courier"/>
                <a:ea typeface="Courier"/>
                <a:cs typeface="Courier"/>
                <a:sym typeface="Courier"/>
              </a:rPr>
              <a:t>oldbalanceOrg</a:t>
            </a:r>
            <a:r>
              <a:t> (0.32) and </a:t>
            </a:r>
            <a:r>
              <a:rPr>
                <a:latin typeface="Courier"/>
                <a:ea typeface="Courier"/>
                <a:cs typeface="Courier"/>
                <a:sym typeface="Courier"/>
              </a:rPr>
              <a:t>isFraud</a:t>
            </a:r>
            <a:r>
              <a:t> (0.44), meaning transaction size influences fraud detection.</a:t>
            </a:r>
          </a:p>
          <a:p>
            <a:pPr marL="432776" indent="-293076" defTabSz="457200">
              <a:spcBef>
                <a:spcPts val="1200"/>
              </a:spcBef>
              <a:buSzPct val="100000"/>
              <a:buFont typeface="Times Roman"/>
              <a:buChar char="•"/>
              <a:defRPr b="1" sz="3500">
                <a:latin typeface="Times Roman"/>
                <a:ea typeface="Times Roman"/>
                <a:cs typeface="Times Roman"/>
                <a:sym typeface="Times Roman"/>
              </a:defRPr>
            </a:pPr>
            <a:r>
              <a:rPr>
                <a:latin typeface="Courier"/>
                <a:ea typeface="Courier"/>
                <a:cs typeface="Courier"/>
                <a:sym typeface="Courier"/>
              </a:rPr>
              <a:t>amount</a:t>
            </a:r>
            <a:r>
              <a:t> has weak correlation with </a:t>
            </a:r>
            <a:r>
              <a:rPr>
                <a:latin typeface="Courier"/>
                <a:ea typeface="Courier"/>
                <a:cs typeface="Courier"/>
                <a:sym typeface="Courier"/>
              </a:rPr>
              <a:t>oldbalanceDest</a:t>
            </a:r>
            <a:r>
              <a:t> (0.23) and almost no correlation with </a:t>
            </a:r>
            <a:r>
              <a:rPr>
                <a:latin typeface="Courier"/>
                <a:ea typeface="Courier"/>
                <a:cs typeface="Courier"/>
                <a:sym typeface="Courier"/>
              </a:rPr>
              <a:t>newbalanceOrig</a:t>
            </a:r>
            <a:r>
              <a:t> (-0.01).</a:t>
            </a:r>
          </a:p>
          <a:p>
            <a:pPr marL="432776" indent="-293076" defTabSz="457200">
              <a:spcBef>
                <a:spcPts val="1200"/>
              </a:spcBef>
              <a:buSzPct val="100000"/>
              <a:buFont typeface="Times Roman"/>
              <a:buChar char="•"/>
              <a:defRPr b="1" sz="3500">
                <a:latin typeface="Times Roman"/>
                <a:ea typeface="Times Roman"/>
                <a:cs typeface="Times Roman"/>
                <a:sym typeface="Times Roman"/>
              </a:defRPr>
            </a:pPr>
            <a:r>
              <a:rPr>
                <a:latin typeface="Courier"/>
                <a:ea typeface="Courier"/>
                <a:cs typeface="Courier"/>
                <a:sym typeface="Courier"/>
              </a:rPr>
              <a:t>isFraud</a:t>
            </a:r>
            <a:r>
              <a:t> has very weak correlation with most balance features, but moderate correlation with </a:t>
            </a:r>
            <a:r>
              <a:rPr>
                <a:latin typeface="Courier"/>
                <a:ea typeface="Courier"/>
                <a:cs typeface="Courier"/>
                <a:sym typeface="Courier"/>
              </a:rPr>
              <a:t>amount</a:t>
            </a:r>
            <a:r>
              <a:t>, showing fraud is more linked to transaction size.</a:t>
            </a:r>
          </a:p>
          <a:p>
            <a:pPr marL="432776" indent="-293076" defTabSz="457200">
              <a:spcBef>
                <a:spcPts val="1200"/>
              </a:spcBef>
              <a:buSzPct val="100000"/>
              <a:buFont typeface="Times Roman"/>
              <a:buChar char="•"/>
              <a:defRPr b="1" sz="3500">
                <a:latin typeface="Times Roman"/>
                <a:ea typeface="Times Roman"/>
                <a:cs typeface="Times Roman"/>
                <a:sym typeface="Times Roman"/>
              </a:defRPr>
            </a:pPr>
            <a:r>
              <a:t>Red areas indicate strong positive correlation, while blue areas indicate weak or negative correlation.</a:t>
            </a:r>
          </a:p>
        </p:txBody>
      </p:sp>
      <p:pic>
        <p:nvPicPr>
          <p:cNvPr id="221" name="Picture 4" descr="Picture 4"/>
          <p:cNvPicPr>
            <a:picLocks noChangeAspect="1"/>
          </p:cNvPicPr>
          <p:nvPr/>
        </p:nvPicPr>
        <p:blipFill>
          <a:blip r:embed="rId3">
            <a:extLst/>
          </a:blip>
          <a:stretch>
            <a:fillRect/>
          </a:stretch>
        </p:blipFill>
        <p:spPr>
          <a:xfrm>
            <a:off x="19346871" y="12248394"/>
            <a:ext cx="3815736" cy="98909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3" name="Image 11-09-25 at 9.52 PM.jpeg" descr="Image 11-09-25 at 9.52 PM.jpeg"/>
          <p:cNvPicPr>
            <a:picLocks noChangeAspect="1"/>
          </p:cNvPicPr>
          <p:nvPr/>
        </p:nvPicPr>
        <p:blipFill>
          <a:blip r:embed="rId2">
            <a:extLst/>
          </a:blip>
          <a:stretch>
            <a:fillRect/>
          </a:stretch>
        </p:blipFill>
        <p:spPr>
          <a:xfrm>
            <a:off x="4182335" y="589559"/>
            <a:ext cx="15258720" cy="10735926"/>
          </a:xfrm>
          <a:prstGeom prst="rect">
            <a:avLst/>
          </a:prstGeom>
          <a:ln w="12700">
            <a:miter lim="400000"/>
          </a:ln>
        </p:spPr>
      </p:pic>
      <p:sp>
        <p:nvSpPr>
          <p:cNvPr id="224" name="Fig:Outliers"/>
          <p:cNvSpPr txBox="1"/>
          <p:nvPr/>
        </p:nvSpPr>
        <p:spPr>
          <a:xfrm>
            <a:off x="9849291" y="11893704"/>
            <a:ext cx="3924809" cy="9712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200">
                <a:latin typeface="Graphik"/>
                <a:ea typeface="Graphik"/>
                <a:cs typeface="Graphik"/>
                <a:sym typeface="Graphik"/>
              </a:defRPr>
            </a:lvl1pPr>
          </a:lstStyle>
          <a:p>
            <a:pPr/>
            <a:r>
              <a:t>Fig:Outliers</a:t>
            </a:r>
          </a:p>
        </p:txBody>
      </p:sp>
      <p:pic>
        <p:nvPicPr>
          <p:cNvPr id="225" name="Picture 4" descr="Picture 4"/>
          <p:cNvPicPr>
            <a:picLocks noChangeAspect="1"/>
          </p:cNvPicPr>
          <p:nvPr/>
        </p:nvPicPr>
        <p:blipFill>
          <a:blip r:embed="rId3">
            <a:extLst/>
          </a:blip>
          <a:stretch>
            <a:fillRect/>
          </a:stretch>
        </p:blipFill>
        <p:spPr>
          <a:xfrm>
            <a:off x="19346871" y="12248394"/>
            <a:ext cx="3815736" cy="98909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Handling Outliers"/>
          <p:cNvSpPr txBox="1"/>
          <p:nvPr>
            <p:ph type="body" idx="21"/>
          </p:nvPr>
        </p:nvSpPr>
        <p:spPr>
          <a:xfrm>
            <a:off x="1206500" y="1234047"/>
            <a:ext cx="21971000" cy="1003301"/>
          </a:xfrm>
          <a:prstGeom prst="rect">
            <a:avLst/>
          </a:prstGeom>
          <a:extLst>
            <a:ext uri="{C572A759-6A51-4108-AA02-DFA0A04FC94B}">
              <ma14:wrappingTextBoxFlag xmlns:ma14="http://schemas.microsoft.com/office/mac/drawingml/2011/main" val="1"/>
            </a:ext>
          </a:extLst>
        </p:spPr>
        <p:txBody>
          <a:bodyPr/>
          <a:lstStyle>
            <a:lvl1pPr algn="ctr" defTabSz="693419">
              <a:defRPr sz="5460"/>
            </a:lvl1pPr>
          </a:lstStyle>
          <a:p>
            <a:pPr/>
            <a:r>
              <a:t>Handling Outliers</a:t>
            </a:r>
          </a:p>
        </p:txBody>
      </p:sp>
      <p:sp>
        <p:nvSpPr>
          <p:cNvPr id="228" name="Log Transformation:…"/>
          <p:cNvSpPr txBox="1"/>
          <p:nvPr>
            <p:ph type="body" idx="1"/>
          </p:nvPr>
        </p:nvSpPr>
        <p:spPr>
          <a:xfrm>
            <a:off x="1206500" y="2765752"/>
            <a:ext cx="21971000" cy="9750902"/>
          </a:xfrm>
          <a:prstGeom prst="rect">
            <a:avLst/>
          </a:prstGeom>
        </p:spPr>
        <p:txBody>
          <a:bodyPr/>
          <a:lstStyle/>
          <a:p>
            <a:pPr marL="0" indent="0" defTabSz="457200">
              <a:spcBef>
                <a:spcPts val="1200"/>
              </a:spcBef>
              <a:buSzTx/>
              <a:buNone/>
              <a:defRPr b="1" sz="4400">
                <a:latin typeface="Times Roman"/>
                <a:ea typeface="Times Roman"/>
                <a:cs typeface="Times Roman"/>
                <a:sym typeface="Times Roman"/>
              </a:defRPr>
            </a:pPr>
            <a:r>
              <a:t>Log Transformation:</a:t>
            </a:r>
          </a:p>
          <a:p>
            <a:pPr marL="457199" indent="-317499" defTabSz="457200">
              <a:spcBef>
                <a:spcPts val="1200"/>
              </a:spcBef>
              <a:buFont typeface="Times Roman"/>
              <a:defRPr b="1" sz="4400">
                <a:latin typeface="Times Roman"/>
                <a:ea typeface="Times Roman"/>
                <a:cs typeface="Times Roman"/>
                <a:sym typeface="Times Roman"/>
              </a:defRPr>
            </a:pPr>
            <a:r>
              <a:t>Applied </a:t>
            </a:r>
            <a:r>
              <a:rPr>
                <a:latin typeface="Courier"/>
                <a:ea typeface="Courier"/>
                <a:cs typeface="Courier"/>
                <a:sym typeface="Courier"/>
              </a:rPr>
              <a:t>np.log1p()</a:t>
            </a:r>
            <a:r>
              <a:t> on the </a:t>
            </a:r>
            <a:r>
              <a:rPr>
                <a:latin typeface="Courier"/>
                <a:ea typeface="Courier"/>
                <a:cs typeface="Courier"/>
                <a:sym typeface="Courier"/>
              </a:rPr>
              <a:t>amount</a:t>
            </a:r>
            <a:r>
              <a:t> column to reduce the effect of extreme transaction values.</a:t>
            </a:r>
          </a:p>
          <a:p>
            <a:pPr marL="457199" indent="-317499" defTabSz="457200">
              <a:spcBef>
                <a:spcPts val="1200"/>
              </a:spcBef>
              <a:buFont typeface="Times Roman"/>
              <a:defRPr b="1" sz="4400">
                <a:latin typeface="Times Roman"/>
                <a:ea typeface="Times Roman"/>
                <a:cs typeface="Times Roman"/>
                <a:sym typeface="Times Roman"/>
              </a:defRPr>
            </a:pPr>
            <a:r>
              <a:t>This transformation compresses large amounts into a smaller scale, making the data distribution more normal and less skewed.</a:t>
            </a:r>
          </a:p>
          <a:p>
            <a:pPr marL="457199" indent="-317499" defTabSz="457200">
              <a:spcBef>
                <a:spcPts val="1200"/>
              </a:spcBef>
              <a:buFont typeface="Times Roman"/>
              <a:defRPr b="1" sz="4400">
                <a:latin typeface="Times Roman"/>
                <a:ea typeface="Times Roman"/>
                <a:cs typeface="Times Roman"/>
                <a:sym typeface="Times Roman"/>
              </a:defRPr>
            </a:pPr>
            <a:r>
              <a:t>Visualized the transformed values using a boxplot grouped by </a:t>
            </a:r>
            <a:r>
              <a:rPr>
                <a:latin typeface="Courier"/>
                <a:ea typeface="Courier"/>
                <a:cs typeface="Courier"/>
                <a:sym typeface="Courier"/>
              </a:rPr>
              <a:t>isFraud</a:t>
            </a:r>
            <a:r>
              <a:t>.</a:t>
            </a:r>
          </a:p>
          <a:p>
            <a:pPr marL="0" indent="0" defTabSz="457200">
              <a:spcBef>
                <a:spcPts val="1200"/>
              </a:spcBef>
              <a:buSzTx/>
              <a:buNone/>
              <a:defRPr b="1" sz="4400">
                <a:latin typeface="Times Roman"/>
                <a:ea typeface="Times Roman"/>
                <a:cs typeface="Times Roman"/>
                <a:sym typeface="Times Roman"/>
              </a:defRPr>
            </a:pPr>
            <a:r>
              <a:t>Winsorization:</a:t>
            </a:r>
          </a:p>
          <a:p>
            <a:pPr marL="457199" indent="-317499" defTabSz="457200">
              <a:spcBef>
                <a:spcPts val="1200"/>
              </a:spcBef>
              <a:buFont typeface="Times Roman"/>
              <a:defRPr b="1" sz="4400">
                <a:latin typeface="Times Roman"/>
                <a:ea typeface="Times Roman"/>
                <a:cs typeface="Times Roman"/>
                <a:sym typeface="Times Roman"/>
              </a:defRPr>
            </a:pPr>
            <a:r>
              <a:t>Applied </a:t>
            </a:r>
            <a:r>
              <a:rPr>
                <a:latin typeface="Courier"/>
                <a:ea typeface="Courier"/>
                <a:cs typeface="Courier"/>
                <a:sym typeface="Courier"/>
              </a:rPr>
              <a:t>winsorize()</a:t>
            </a:r>
            <a:r>
              <a:t> to cap extreme values in the </a:t>
            </a:r>
            <a:r>
              <a:rPr>
                <a:latin typeface="Courier"/>
                <a:ea typeface="Courier"/>
                <a:cs typeface="Courier"/>
                <a:sym typeface="Courier"/>
              </a:rPr>
              <a:t>amount</a:t>
            </a:r>
            <a:r>
              <a:t> column.</a:t>
            </a:r>
          </a:p>
          <a:p>
            <a:pPr marL="457199" indent="-317499" defTabSz="457200">
              <a:spcBef>
                <a:spcPts val="1200"/>
              </a:spcBef>
              <a:buFont typeface="Times Roman"/>
              <a:defRPr b="1" sz="4400">
                <a:latin typeface="Times Roman"/>
                <a:ea typeface="Times Roman"/>
                <a:cs typeface="Times Roman"/>
                <a:sym typeface="Times Roman"/>
              </a:defRPr>
            </a:pPr>
            <a:r>
              <a:t>Lower 1% of values were increased to the 1st percentile, and upper 1% were reduced to the 99th percentile.</a:t>
            </a:r>
          </a:p>
          <a:p>
            <a:pPr marL="457199" indent="-317499" defTabSz="457200">
              <a:spcBef>
                <a:spcPts val="1200"/>
              </a:spcBef>
              <a:buFont typeface="Times Roman"/>
              <a:defRPr b="1" sz="4400">
                <a:latin typeface="Times Roman"/>
                <a:ea typeface="Times Roman"/>
                <a:cs typeface="Times Roman"/>
                <a:sym typeface="Times Roman"/>
              </a:defRPr>
            </a:pPr>
            <a:r>
              <a:t>This limits the influence of extreme outliers without removing data points.</a:t>
            </a:r>
          </a:p>
          <a:p>
            <a:pPr marL="457199" indent="-317499" defTabSz="457200">
              <a:spcBef>
                <a:spcPts val="1200"/>
              </a:spcBef>
              <a:buFont typeface="Times Roman"/>
              <a:defRPr b="1" sz="4400">
                <a:latin typeface="Times Roman"/>
                <a:ea typeface="Times Roman"/>
                <a:cs typeface="Times Roman"/>
                <a:sym typeface="Times Roman"/>
              </a:defRPr>
            </a:pPr>
            <a:r>
              <a:t>Visualized the winsorized values using a boxplot grouped by </a:t>
            </a:r>
            <a:r>
              <a:rPr>
                <a:latin typeface="Courier"/>
                <a:ea typeface="Courier"/>
                <a:cs typeface="Courier"/>
                <a:sym typeface="Courier"/>
              </a:rPr>
              <a:t>isFraud</a:t>
            </a:r>
            <a:r>
              <a:t>.</a:t>
            </a:r>
          </a:p>
        </p:txBody>
      </p:sp>
      <p:pic>
        <p:nvPicPr>
          <p:cNvPr id="229" name="Picture 4" descr="Picture 4"/>
          <p:cNvPicPr>
            <a:picLocks noChangeAspect="1"/>
          </p:cNvPicPr>
          <p:nvPr/>
        </p:nvPicPr>
        <p:blipFill>
          <a:blip r:embed="rId2">
            <a:extLst/>
          </a:blip>
          <a:stretch>
            <a:fillRect/>
          </a:stretch>
        </p:blipFill>
        <p:spPr>
          <a:xfrm>
            <a:off x="19346871" y="12248394"/>
            <a:ext cx="3815736" cy="98909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Feature Engineering"/>
          <p:cNvSpPr txBox="1"/>
          <p:nvPr>
            <p:ph type="body" idx="21"/>
          </p:nvPr>
        </p:nvSpPr>
        <p:spPr>
          <a:xfrm>
            <a:off x="779957" y="594234"/>
            <a:ext cx="21971001" cy="1003301"/>
          </a:xfrm>
          <a:prstGeom prst="rect">
            <a:avLst/>
          </a:prstGeom>
          <a:extLst>
            <a:ext uri="{C572A759-6A51-4108-AA02-DFA0A04FC94B}">
              <ma14:wrappingTextBoxFlag xmlns:ma14="http://schemas.microsoft.com/office/mac/drawingml/2011/main" val="1"/>
            </a:ext>
          </a:extLst>
        </p:spPr>
        <p:txBody>
          <a:bodyPr/>
          <a:lstStyle>
            <a:lvl1pPr algn="ctr" defTabSz="718184">
              <a:defRPr sz="5481"/>
            </a:lvl1pPr>
          </a:lstStyle>
          <a:p>
            <a:pPr/>
            <a:r>
              <a:t>Feature Engineering</a:t>
            </a:r>
          </a:p>
        </p:txBody>
      </p:sp>
      <p:sp>
        <p:nvSpPr>
          <p:cNvPr id="232" name="A ColumnTransformer is created to handle preprocessing of different column types.…"/>
          <p:cNvSpPr txBox="1"/>
          <p:nvPr>
            <p:ph type="body" idx="1"/>
          </p:nvPr>
        </p:nvSpPr>
        <p:spPr>
          <a:xfrm>
            <a:off x="1206500" y="2209786"/>
            <a:ext cx="21971000" cy="10306868"/>
          </a:xfrm>
          <a:prstGeom prst="rect">
            <a:avLst/>
          </a:prstGeom>
        </p:spPr>
        <p:txBody>
          <a:bodyPr/>
          <a:lstStyle/>
          <a:p>
            <a:pPr marL="640079" indent="-640079" defTabSz="457200">
              <a:spcBef>
                <a:spcPts val="1200"/>
              </a:spcBef>
              <a:defRPr b="1" sz="5600">
                <a:latin typeface="Times Roman"/>
                <a:ea typeface="Times Roman"/>
                <a:cs typeface="Times Roman"/>
                <a:sym typeface="Times Roman"/>
              </a:defRPr>
            </a:pPr>
            <a:r>
              <a:t>A </a:t>
            </a:r>
            <a:r>
              <a:rPr>
                <a:latin typeface="Courier"/>
                <a:ea typeface="Courier"/>
                <a:cs typeface="Courier"/>
                <a:sym typeface="Courier"/>
              </a:rPr>
              <a:t>ColumnTransformer</a:t>
            </a:r>
            <a:r>
              <a:t> is created to handle preprocessing of different column types.</a:t>
            </a:r>
          </a:p>
          <a:p>
            <a:pPr marL="640079" indent="-640079" defTabSz="457200">
              <a:spcBef>
                <a:spcPts val="1200"/>
              </a:spcBef>
              <a:defRPr b="1" sz="5600">
                <a:latin typeface="Times Roman"/>
                <a:ea typeface="Times Roman"/>
                <a:cs typeface="Times Roman"/>
                <a:sym typeface="Times Roman"/>
              </a:defRPr>
            </a:pPr>
            <a:r>
              <a:t>Numeric features (</a:t>
            </a:r>
            <a:r>
              <a:rPr>
                <a:latin typeface="Courier"/>
                <a:ea typeface="Courier"/>
                <a:cs typeface="Courier"/>
                <a:sym typeface="Courier"/>
              </a:rPr>
              <a:t>numeric</a:t>
            </a:r>
            <a:r>
              <a:t>) → scaled using </a:t>
            </a:r>
            <a:r>
              <a:rPr>
                <a:latin typeface="Courier"/>
                <a:ea typeface="Courier"/>
                <a:cs typeface="Courier"/>
                <a:sym typeface="Courier"/>
              </a:rPr>
              <a:t>StandardScaler()</a:t>
            </a:r>
            <a:r>
              <a:t> to normalize values (mean = 0, std = 1).</a:t>
            </a:r>
          </a:p>
          <a:p>
            <a:pPr marL="640079" indent="-640079" defTabSz="457200">
              <a:spcBef>
                <a:spcPts val="1200"/>
              </a:spcBef>
              <a:defRPr b="1" sz="5600">
                <a:latin typeface="Times Roman"/>
                <a:ea typeface="Times Roman"/>
                <a:cs typeface="Times Roman"/>
                <a:sym typeface="Times Roman"/>
              </a:defRPr>
            </a:pPr>
            <a:r>
              <a:t>Categorical features (</a:t>
            </a:r>
            <a:r>
              <a:rPr>
                <a:latin typeface="Courier"/>
                <a:ea typeface="Courier"/>
                <a:cs typeface="Courier"/>
                <a:sym typeface="Courier"/>
              </a:rPr>
              <a:t>categorical</a:t>
            </a:r>
            <a:r>
              <a:t>) → encoded using </a:t>
            </a:r>
            <a:r>
              <a:rPr>
                <a:latin typeface="Courier"/>
                <a:ea typeface="Courier"/>
                <a:cs typeface="Courier"/>
                <a:sym typeface="Courier"/>
              </a:rPr>
              <a:t>OneHotEncoder(drop="first")</a:t>
            </a:r>
            <a:r>
              <a:t> to convert categories into binary columns, dropping the first category to avoid dummy variable trap.</a:t>
            </a:r>
          </a:p>
          <a:p>
            <a:pPr marL="640079" indent="-640079" defTabSz="457200">
              <a:spcBef>
                <a:spcPts val="1200"/>
              </a:spcBef>
              <a:defRPr b="1" sz="5600">
                <a:latin typeface="Times Roman"/>
                <a:ea typeface="Times Roman"/>
                <a:cs typeface="Times Roman"/>
                <a:sym typeface="Times Roman"/>
              </a:defRPr>
            </a:pPr>
            <a:r>
              <a:rPr>
                <a:latin typeface="Courier"/>
                <a:ea typeface="Courier"/>
                <a:cs typeface="Courier"/>
                <a:sym typeface="Courier"/>
              </a:rPr>
              <a:t>remainder="drop"</a:t>
            </a:r>
            <a:r>
              <a:t> → any columns not listed in </a:t>
            </a:r>
            <a:r>
              <a:rPr>
                <a:latin typeface="Courier"/>
                <a:ea typeface="Courier"/>
                <a:cs typeface="Courier"/>
                <a:sym typeface="Courier"/>
              </a:rPr>
              <a:t>numeric</a:t>
            </a:r>
            <a:r>
              <a:t> or </a:t>
            </a:r>
            <a:r>
              <a:rPr>
                <a:latin typeface="Courier"/>
                <a:ea typeface="Courier"/>
                <a:cs typeface="Courier"/>
                <a:sym typeface="Courier"/>
              </a:rPr>
              <a:t>categorical</a:t>
            </a:r>
            <a:r>
              <a:t> are dropped from the dataset.</a:t>
            </a:r>
          </a:p>
        </p:txBody>
      </p:sp>
      <p:pic>
        <p:nvPicPr>
          <p:cNvPr id="233" name="Picture 4" descr="Picture 4"/>
          <p:cNvPicPr>
            <a:picLocks noChangeAspect="1"/>
          </p:cNvPicPr>
          <p:nvPr/>
        </p:nvPicPr>
        <p:blipFill>
          <a:blip r:embed="rId2">
            <a:extLst/>
          </a:blip>
          <a:stretch>
            <a:fillRect/>
          </a:stretch>
        </p:blipFill>
        <p:spPr>
          <a:xfrm>
            <a:off x="19346871" y="12248394"/>
            <a:ext cx="3815736" cy="98909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Handling Class Imbalance"/>
          <p:cNvSpPr txBox="1"/>
          <p:nvPr>
            <p:ph type="body" idx="21"/>
          </p:nvPr>
        </p:nvSpPr>
        <p:spPr>
          <a:xfrm>
            <a:off x="1206500" y="834974"/>
            <a:ext cx="21971000" cy="1390364"/>
          </a:xfrm>
          <a:prstGeom prst="rect">
            <a:avLst/>
          </a:prstGeom>
          <a:extLst>
            <a:ext uri="{C572A759-6A51-4108-AA02-DFA0A04FC94B}">
              <ma14:wrappingTextBoxFlag xmlns:ma14="http://schemas.microsoft.com/office/mac/drawingml/2011/main" val="1"/>
            </a:ext>
          </a:extLst>
        </p:spPr>
        <p:txBody>
          <a:bodyPr/>
          <a:lstStyle>
            <a:lvl1pPr algn="ctr"/>
          </a:lstStyle>
          <a:p>
            <a:pPr/>
            <a:r>
              <a:t>Handling Class Imbalance </a:t>
            </a:r>
          </a:p>
        </p:txBody>
      </p:sp>
      <p:sp>
        <p:nvSpPr>
          <p:cNvPr id="236" name="Fraudulent transactions are much rarer than normal ones, causing class imbalance.…"/>
          <p:cNvSpPr txBox="1"/>
          <p:nvPr>
            <p:ph type="body" idx="1"/>
          </p:nvPr>
        </p:nvSpPr>
        <p:spPr>
          <a:xfrm>
            <a:off x="1206500" y="2511657"/>
            <a:ext cx="21971000" cy="10004997"/>
          </a:xfrm>
          <a:prstGeom prst="rect">
            <a:avLst/>
          </a:prstGeom>
        </p:spPr>
        <p:txBody>
          <a:bodyPr/>
          <a:lstStyle/>
          <a:p>
            <a:pPr indent="-317500" defTabSz="457200">
              <a:spcBef>
                <a:spcPts val="1200"/>
              </a:spcBef>
              <a:buFont typeface="Times Roman"/>
              <a:defRPr b="1" sz="5200">
                <a:latin typeface="Times Roman"/>
                <a:ea typeface="Times Roman"/>
                <a:cs typeface="Times Roman"/>
                <a:sym typeface="Times Roman"/>
              </a:defRPr>
            </a:pPr>
            <a:r>
              <a:t>Fraudulent transactions are much rarer than normal ones, causing class imbalance.</a:t>
            </a:r>
          </a:p>
          <a:p>
            <a:pPr indent="-317500" defTabSz="457200">
              <a:spcBef>
                <a:spcPts val="1200"/>
              </a:spcBef>
              <a:buFont typeface="Times Roman"/>
              <a:defRPr b="1" sz="5200">
                <a:latin typeface="Times Roman"/>
                <a:ea typeface="Times Roman"/>
                <a:cs typeface="Times Roman"/>
                <a:sym typeface="Times Roman"/>
              </a:defRPr>
            </a:pPr>
            <a:r>
              <a:t>To address this issue:</a:t>
            </a:r>
          </a:p>
          <a:p>
            <a:pPr indent="-317500" defTabSz="457200">
              <a:spcBef>
                <a:spcPts val="1200"/>
              </a:spcBef>
              <a:buFont typeface="Times Roman"/>
              <a:defRPr b="1" sz="5200">
                <a:latin typeface="Times Roman"/>
                <a:ea typeface="Times Roman"/>
                <a:cs typeface="Times Roman"/>
                <a:sym typeface="Times Roman"/>
              </a:defRPr>
            </a:pPr>
            <a:r>
              <a:t> Applied preprocessing (</a:t>
            </a:r>
            <a:r>
              <a:rPr>
                <a:latin typeface="Courier"/>
                <a:ea typeface="Courier"/>
                <a:cs typeface="Courier"/>
                <a:sym typeface="Courier"/>
              </a:rPr>
              <a:t>scaling</a:t>
            </a:r>
            <a:r>
              <a:t> + </a:t>
            </a:r>
            <a:r>
              <a:rPr>
                <a:latin typeface="Courier"/>
                <a:ea typeface="Courier"/>
                <a:cs typeface="Courier"/>
                <a:sym typeface="Courier"/>
              </a:rPr>
              <a:t>encoding</a:t>
            </a:r>
            <a:r>
              <a:t>) to training and test sets.</a:t>
            </a:r>
          </a:p>
          <a:p>
            <a:pPr indent="-317500" defTabSz="457200">
              <a:spcBef>
                <a:spcPts val="1200"/>
              </a:spcBef>
              <a:buFont typeface="Times Roman"/>
              <a:defRPr b="1" sz="5200">
                <a:latin typeface="Times Roman"/>
                <a:ea typeface="Times Roman"/>
                <a:cs typeface="Times Roman"/>
                <a:sym typeface="Times Roman"/>
              </a:defRPr>
            </a:pPr>
            <a:r>
              <a:t> Used SMOTE (Synthetic Minority Over-sampling Technique) on the training set to generate synthetic fraud samples → balanced dataset.</a:t>
            </a:r>
          </a:p>
          <a:p>
            <a:pPr indent="-317500" defTabSz="457200">
              <a:spcBef>
                <a:spcPts val="1200"/>
              </a:spcBef>
              <a:buFont typeface="Times Roman"/>
              <a:defRPr b="1" sz="5200">
                <a:latin typeface="Times Roman"/>
                <a:ea typeface="Times Roman"/>
                <a:cs typeface="Times Roman"/>
                <a:sym typeface="Times Roman"/>
              </a:defRPr>
            </a:pPr>
            <a:r>
              <a:t>Kept the test set untouched to ensure fair evaluation on the real-world distribution.</a:t>
            </a:r>
          </a:p>
        </p:txBody>
      </p:sp>
      <p:pic>
        <p:nvPicPr>
          <p:cNvPr id="237" name="Picture 4" descr="Picture 4"/>
          <p:cNvPicPr>
            <a:picLocks noChangeAspect="1"/>
          </p:cNvPicPr>
          <p:nvPr/>
        </p:nvPicPr>
        <p:blipFill>
          <a:blip r:embed="rId2">
            <a:extLst/>
          </a:blip>
          <a:stretch>
            <a:fillRect/>
          </a:stretch>
        </p:blipFill>
        <p:spPr>
          <a:xfrm>
            <a:off x="19346871" y="12248394"/>
            <a:ext cx="3815736" cy="98909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Model Selection"/>
          <p:cNvSpPr txBox="1"/>
          <p:nvPr>
            <p:ph type="body" idx="21"/>
          </p:nvPr>
        </p:nvSpPr>
        <p:spPr>
          <a:xfrm>
            <a:off x="1206500" y="467436"/>
            <a:ext cx="21971000" cy="1726624"/>
          </a:xfrm>
          <a:prstGeom prst="rect">
            <a:avLst/>
          </a:prstGeom>
          <a:extLst>
            <a:ext uri="{C572A759-6A51-4108-AA02-DFA0A04FC94B}">
              <ma14:wrappingTextBoxFlag xmlns:ma14="http://schemas.microsoft.com/office/mac/drawingml/2011/main" val="1"/>
            </a:ext>
          </a:extLst>
        </p:spPr>
        <p:txBody>
          <a:bodyPr/>
          <a:lstStyle>
            <a:lvl1pPr algn="ctr">
              <a:defRPr sz="6100"/>
            </a:lvl1pPr>
          </a:lstStyle>
          <a:p>
            <a:pPr/>
            <a:r>
              <a:t>Model Selection</a:t>
            </a:r>
          </a:p>
        </p:txBody>
      </p:sp>
      <p:sp>
        <p:nvSpPr>
          <p:cNvPr id="240" name="Logistic Regression…"/>
          <p:cNvSpPr txBox="1"/>
          <p:nvPr>
            <p:ph type="body" idx="1"/>
          </p:nvPr>
        </p:nvSpPr>
        <p:spPr>
          <a:xfrm>
            <a:off x="945835" y="2092521"/>
            <a:ext cx="21971001" cy="10258255"/>
          </a:xfrm>
          <a:prstGeom prst="rect">
            <a:avLst/>
          </a:prstGeom>
        </p:spPr>
        <p:txBody>
          <a:bodyPr/>
          <a:lstStyle/>
          <a:p>
            <a:pPr marL="0" indent="0" defTabSz="457200">
              <a:spcBef>
                <a:spcPts val="1200"/>
              </a:spcBef>
              <a:buSzTx/>
              <a:buNone/>
              <a:defRPr b="1" sz="3400">
                <a:latin typeface="Times Roman"/>
                <a:ea typeface="Times Roman"/>
                <a:cs typeface="Times Roman"/>
                <a:sym typeface="Times Roman"/>
              </a:defRPr>
            </a:pPr>
            <a:r>
              <a:t>Logistic Regression</a:t>
            </a:r>
          </a:p>
          <a:p>
            <a:pPr indent="-317500" defTabSz="457200">
              <a:spcBef>
                <a:spcPts val="1200"/>
              </a:spcBef>
              <a:buFont typeface="Times Roman"/>
              <a:defRPr b="1" sz="3400">
                <a:latin typeface="Times Roman"/>
                <a:ea typeface="Times Roman"/>
                <a:cs typeface="Times Roman"/>
                <a:sym typeface="Times Roman"/>
              </a:defRPr>
            </a:pPr>
            <a:r>
              <a:t>Used as a baseline model with balanced class weights.</a:t>
            </a:r>
          </a:p>
          <a:p>
            <a:pPr indent="-317500" defTabSz="457200">
              <a:spcBef>
                <a:spcPts val="1200"/>
              </a:spcBef>
              <a:buFont typeface="Times Roman"/>
              <a:defRPr b="1" sz="3400">
                <a:latin typeface="Times Roman"/>
                <a:ea typeface="Times Roman"/>
                <a:cs typeface="Times Roman"/>
                <a:sym typeface="Times Roman"/>
              </a:defRPr>
            </a:pPr>
            <a:r>
              <a:t>Provides interpretability and good fraud detection accuracy.</a:t>
            </a:r>
          </a:p>
          <a:p>
            <a:pPr marL="0" indent="0" defTabSz="457200">
              <a:spcBef>
                <a:spcPts val="1200"/>
              </a:spcBef>
              <a:buSzTx/>
              <a:buNone/>
              <a:defRPr b="1" sz="3400">
                <a:latin typeface="Times Roman"/>
                <a:ea typeface="Times Roman"/>
                <a:cs typeface="Times Roman"/>
                <a:sym typeface="Times Roman"/>
              </a:defRPr>
            </a:pPr>
            <a:r>
              <a:t>Random Forest</a:t>
            </a:r>
          </a:p>
          <a:p>
            <a:pPr indent="-317500" defTabSz="457200">
              <a:spcBef>
                <a:spcPts val="1200"/>
              </a:spcBef>
              <a:buFont typeface="Times Roman"/>
              <a:defRPr b="1" sz="3400">
                <a:latin typeface="Times Roman"/>
                <a:ea typeface="Times Roman"/>
                <a:cs typeface="Times Roman"/>
                <a:sym typeface="Times Roman"/>
              </a:defRPr>
            </a:pPr>
            <a:r>
              <a:t>Ensemble of decision trees with balanced class weights.</a:t>
            </a:r>
          </a:p>
          <a:p>
            <a:pPr indent="-317500" defTabSz="457200">
              <a:spcBef>
                <a:spcPts val="1200"/>
              </a:spcBef>
              <a:buFont typeface="Times Roman"/>
              <a:defRPr b="1" sz="3400">
                <a:latin typeface="Times Roman"/>
                <a:ea typeface="Times Roman"/>
                <a:cs typeface="Times Roman"/>
                <a:sym typeface="Times Roman"/>
              </a:defRPr>
            </a:pPr>
            <a:r>
              <a:t>Handles non-linear patterns and improves fraud detection.</a:t>
            </a:r>
          </a:p>
          <a:p>
            <a:pPr marL="0" indent="0" defTabSz="457200">
              <a:spcBef>
                <a:spcPts val="1200"/>
              </a:spcBef>
              <a:buSzTx/>
              <a:buNone/>
              <a:defRPr b="1" sz="3400">
                <a:latin typeface="Times Roman"/>
                <a:ea typeface="Times Roman"/>
                <a:cs typeface="Times Roman"/>
                <a:sym typeface="Times Roman"/>
              </a:defRPr>
            </a:pPr>
            <a:r>
              <a:t>Gradient Boosting</a:t>
            </a:r>
          </a:p>
          <a:p>
            <a:pPr indent="-317500" defTabSz="457200">
              <a:spcBef>
                <a:spcPts val="1200"/>
              </a:spcBef>
              <a:buFont typeface="Times Roman"/>
              <a:defRPr b="1" sz="3400">
                <a:latin typeface="Times Roman"/>
                <a:ea typeface="Times Roman"/>
                <a:cs typeface="Times Roman"/>
                <a:sym typeface="Times Roman"/>
              </a:defRPr>
            </a:pPr>
            <a:r>
              <a:t>Sequential boosting of weak learners.</a:t>
            </a:r>
          </a:p>
          <a:p>
            <a:pPr indent="-317500" defTabSz="457200">
              <a:spcBef>
                <a:spcPts val="1200"/>
              </a:spcBef>
              <a:buFont typeface="Times Roman"/>
              <a:defRPr b="1" sz="3400">
                <a:latin typeface="Times Roman"/>
                <a:ea typeface="Times Roman"/>
                <a:cs typeface="Times Roman"/>
                <a:sym typeface="Times Roman"/>
              </a:defRPr>
            </a:pPr>
            <a:r>
              <a:t>Captures complex patterns for better predictive power.</a:t>
            </a:r>
          </a:p>
          <a:p>
            <a:pPr marL="0" indent="0" defTabSz="457200">
              <a:spcBef>
                <a:spcPts val="1200"/>
              </a:spcBef>
              <a:buSzTx/>
              <a:buNone/>
              <a:defRPr b="1" sz="3400">
                <a:latin typeface="Times Roman"/>
                <a:ea typeface="Times Roman"/>
                <a:cs typeface="Times Roman"/>
                <a:sym typeface="Times Roman"/>
              </a:defRPr>
            </a:pPr>
            <a:r>
              <a:t>Support Vector Machine (SVM)</a:t>
            </a:r>
          </a:p>
          <a:p>
            <a:pPr indent="-317500" defTabSz="457200">
              <a:spcBef>
                <a:spcPts val="1200"/>
              </a:spcBef>
              <a:buFont typeface="Times Roman"/>
              <a:defRPr b="1" sz="3400">
                <a:latin typeface="Times Roman"/>
                <a:ea typeface="Times Roman"/>
                <a:cs typeface="Times Roman"/>
                <a:sym typeface="Times Roman"/>
              </a:defRPr>
            </a:pPr>
            <a:r>
              <a:t>Polynomial kernel with balanced classes.</a:t>
            </a:r>
          </a:p>
          <a:p>
            <a:pPr indent="-317500" defTabSz="457200">
              <a:spcBef>
                <a:spcPts val="1200"/>
              </a:spcBef>
              <a:buFont typeface="Times Roman"/>
              <a:defRPr b="1" sz="3400">
                <a:latin typeface="Times Roman"/>
                <a:ea typeface="Times Roman"/>
                <a:cs typeface="Times Roman"/>
                <a:sym typeface="Times Roman"/>
              </a:defRPr>
            </a:pPr>
            <a:r>
              <a:t>Effective in separating fraud vs non-fraud transactions.</a:t>
            </a:r>
          </a:p>
          <a:p>
            <a:pPr marL="0" indent="0" defTabSz="457200">
              <a:spcBef>
                <a:spcPts val="1400"/>
              </a:spcBef>
              <a:buSzTx/>
              <a:buNone/>
              <a:defRPr b="1" sz="3300">
                <a:latin typeface="Times Roman"/>
                <a:ea typeface="Times Roman"/>
                <a:cs typeface="Times Roman"/>
                <a:sym typeface="Times Roman"/>
              </a:defRPr>
            </a:pPr>
            <a:r>
              <a:t>AdaBoost (Adaptive Boosting)</a:t>
            </a:r>
          </a:p>
          <a:p>
            <a:pPr indent="-317500" defTabSz="457200">
              <a:spcBef>
                <a:spcPts val="1200"/>
              </a:spcBef>
              <a:buFont typeface="Times Roman"/>
              <a:defRPr b="1" sz="3300">
                <a:latin typeface="Times Roman"/>
                <a:ea typeface="Times Roman"/>
                <a:cs typeface="Times Roman"/>
                <a:sym typeface="Times Roman"/>
              </a:defRPr>
            </a:pPr>
            <a:r>
              <a:t>Ensemble method that combines multiple weak learners (usually decision stumps).</a:t>
            </a:r>
          </a:p>
          <a:p>
            <a:pPr indent="-317500" defTabSz="457200">
              <a:spcBef>
                <a:spcPts val="1200"/>
              </a:spcBef>
              <a:buFont typeface="Times Roman"/>
              <a:defRPr b="1" sz="3300">
                <a:latin typeface="Times Roman"/>
                <a:ea typeface="Times Roman"/>
                <a:cs typeface="Times Roman"/>
                <a:sym typeface="Times Roman"/>
              </a:defRPr>
            </a:pPr>
            <a:r>
              <a:t>Boosts performance by giving higher weight to misclassified transactions in each round.</a:t>
            </a:r>
          </a:p>
        </p:txBody>
      </p:sp>
      <p:pic>
        <p:nvPicPr>
          <p:cNvPr id="241" name="Picture 4" descr="Picture 4"/>
          <p:cNvPicPr>
            <a:picLocks noChangeAspect="1"/>
          </p:cNvPicPr>
          <p:nvPr/>
        </p:nvPicPr>
        <p:blipFill>
          <a:blip r:embed="rId2">
            <a:extLst/>
          </a:blip>
          <a:stretch>
            <a:fillRect/>
          </a:stretch>
        </p:blipFill>
        <p:spPr>
          <a:xfrm>
            <a:off x="19346871" y="12248394"/>
            <a:ext cx="3815736" cy="98909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Model Performance"/>
          <p:cNvSpPr txBox="1"/>
          <p:nvPr/>
        </p:nvSpPr>
        <p:spPr>
          <a:xfrm>
            <a:off x="8582843" y="118147"/>
            <a:ext cx="7540753" cy="11099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defRPr b="1" sz="6000">
                <a:latin typeface="Graphik"/>
                <a:ea typeface="Graphik"/>
                <a:cs typeface="Graphik"/>
                <a:sym typeface="Graphik"/>
              </a:defRPr>
            </a:lvl1pPr>
          </a:lstStyle>
          <a:p>
            <a:pPr/>
            <a:r>
              <a:t>Model Performance</a:t>
            </a:r>
          </a:p>
        </p:txBody>
      </p:sp>
      <p:sp>
        <p:nvSpPr>
          <p:cNvPr id="244" name="Understandings from the Table:…"/>
          <p:cNvSpPr txBox="1"/>
          <p:nvPr/>
        </p:nvSpPr>
        <p:spPr>
          <a:xfrm>
            <a:off x="383752" y="2186291"/>
            <a:ext cx="10432455" cy="93434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spcBef>
                <a:spcPts val="1400"/>
              </a:spcBef>
              <a:defRPr b="1" sz="2700">
                <a:latin typeface="Times Roman"/>
                <a:ea typeface="Times Roman"/>
                <a:cs typeface="Times Roman"/>
                <a:sym typeface="Times Roman"/>
              </a:defRPr>
            </a:pPr>
            <a:r>
              <a:t>Understandings from the Table:</a:t>
            </a:r>
          </a:p>
          <a:p>
            <a:pPr defTabSz="457200">
              <a:spcBef>
                <a:spcPts val="1200"/>
              </a:spcBef>
              <a:defRPr b="1" sz="1200">
                <a:latin typeface="Times Roman"/>
                <a:ea typeface="Times Roman"/>
                <a:cs typeface="Times Roman"/>
                <a:sym typeface="Times Roman"/>
              </a:defRPr>
            </a:pPr>
            <a:r>
              <a:t>A</a:t>
            </a:r>
            <a:r>
              <a:rPr sz="2500"/>
              <a:t>daBoost</a:t>
            </a:r>
            <a:endParaRPr sz="2500"/>
          </a:p>
          <a:p>
            <a:pPr marL="457200" indent="-317500" defTabSz="457200">
              <a:spcBef>
                <a:spcPts val="1200"/>
              </a:spcBef>
              <a:buSzPct val="100000"/>
              <a:buFont typeface="Times Roman"/>
              <a:buChar char="•"/>
              <a:defRPr b="1" sz="2500">
                <a:latin typeface="Times Roman"/>
                <a:ea typeface="Times Roman"/>
                <a:cs typeface="Times Roman"/>
                <a:sym typeface="Times Roman"/>
              </a:defRPr>
            </a:pPr>
            <a:r>
              <a:t>Precision (0.81) and Recall (0.98) are both strong.</a:t>
            </a:r>
          </a:p>
          <a:p>
            <a:pPr marL="457200" indent="-317500" defTabSz="457200">
              <a:spcBef>
                <a:spcPts val="1200"/>
              </a:spcBef>
              <a:buSzPct val="100000"/>
              <a:buFont typeface="Times Roman"/>
              <a:buChar char="•"/>
              <a:defRPr b="1" sz="2500">
                <a:latin typeface="Times Roman"/>
                <a:ea typeface="Times Roman"/>
                <a:cs typeface="Times Roman"/>
                <a:sym typeface="Times Roman"/>
              </a:defRPr>
            </a:pPr>
            <a:r>
              <a:t>Accuracy (97.40%) close to Random Forest.</a:t>
            </a:r>
          </a:p>
          <a:p>
            <a:pPr marL="457200" indent="-317500" defTabSz="457200">
              <a:spcBef>
                <a:spcPts val="1200"/>
              </a:spcBef>
              <a:buSzPct val="100000"/>
              <a:buFont typeface="Times Roman"/>
              <a:buChar char="•"/>
              <a:defRPr b="1" sz="2500">
                <a:latin typeface="Times Roman"/>
                <a:ea typeface="Times Roman"/>
                <a:cs typeface="Times Roman"/>
                <a:sym typeface="Times Roman"/>
              </a:defRPr>
            </a:pPr>
            <a:r>
              <a:t>Performs almost as well as Random Forest, with slightly better Recall.</a:t>
            </a:r>
          </a:p>
          <a:p>
            <a:pPr defTabSz="457200">
              <a:spcBef>
                <a:spcPts val="1200"/>
              </a:spcBef>
              <a:defRPr b="1" sz="2500">
                <a:latin typeface="Times Roman"/>
                <a:ea typeface="Times Roman"/>
                <a:cs typeface="Times Roman"/>
                <a:sym typeface="Times Roman"/>
              </a:defRPr>
            </a:pPr>
            <a:r>
              <a:t>Random Forest</a:t>
            </a:r>
          </a:p>
          <a:p>
            <a:pPr marL="457200" indent="-317500" defTabSz="457200">
              <a:spcBef>
                <a:spcPts val="1200"/>
              </a:spcBef>
              <a:buSzPct val="100000"/>
              <a:buFont typeface="Times Roman"/>
              <a:buChar char="•"/>
              <a:defRPr b="1" sz="2500">
                <a:latin typeface="Times Roman"/>
                <a:ea typeface="Times Roman"/>
                <a:cs typeface="Times Roman"/>
                <a:sym typeface="Times Roman"/>
              </a:defRPr>
            </a:pPr>
            <a:r>
              <a:t>Precision: 0.77, Recall: 0.97 → very balanced.</a:t>
            </a:r>
          </a:p>
          <a:p>
            <a:pPr marL="457200" indent="-317500" defTabSz="457200">
              <a:spcBef>
                <a:spcPts val="1200"/>
              </a:spcBef>
              <a:buSzPct val="100000"/>
              <a:buFont typeface="Times Roman"/>
              <a:buChar char="•"/>
              <a:defRPr b="1" sz="2500">
                <a:latin typeface="Times Roman"/>
                <a:ea typeface="Times Roman"/>
                <a:cs typeface="Times Roman"/>
                <a:sym typeface="Times Roman"/>
              </a:defRPr>
            </a:pPr>
            <a:r>
              <a:t>Highest Accuracy (96.65%) with AdaBoost models.</a:t>
            </a:r>
          </a:p>
          <a:p>
            <a:pPr marL="457200" indent="-317500" defTabSz="457200">
              <a:spcBef>
                <a:spcPts val="1200"/>
              </a:spcBef>
              <a:buSzPct val="100000"/>
              <a:buFont typeface="Times Roman"/>
              <a:buChar char="•"/>
              <a:defRPr b="1" sz="2500">
                <a:latin typeface="Times Roman"/>
                <a:ea typeface="Times Roman"/>
                <a:cs typeface="Times Roman"/>
                <a:sym typeface="Times Roman"/>
              </a:defRPr>
            </a:pPr>
            <a:r>
              <a:t>Strong candidate for fraud detection as it minimizes both false positives and false negatives.</a:t>
            </a:r>
          </a:p>
          <a:p>
            <a:pPr defTabSz="457200">
              <a:spcBef>
                <a:spcPts val="1200"/>
              </a:spcBef>
              <a:defRPr b="1" sz="2500">
                <a:latin typeface="Times Roman"/>
                <a:ea typeface="Times Roman"/>
                <a:cs typeface="Times Roman"/>
                <a:sym typeface="Times Roman"/>
              </a:defRPr>
            </a:pPr>
            <a:r>
              <a:t>Gradient Boosting</a:t>
            </a:r>
          </a:p>
          <a:p>
            <a:pPr marL="457200" indent="-317500" defTabSz="457200">
              <a:spcBef>
                <a:spcPts val="1200"/>
              </a:spcBef>
              <a:buSzPct val="100000"/>
              <a:buFont typeface="Times Roman"/>
              <a:buChar char="•"/>
              <a:defRPr b="1" sz="2500">
                <a:latin typeface="Times Roman"/>
                <a:ea typeface="Times Roman"/>
                <a:cs typeface="Times Roman"/>
                <a:sym typeface="Times Roman"/>
              </a:defRPr>
            </a:pPr>
            <a:r>
              <a:t>Accuracy is moderate (97.19%), Recall is high (0.97).</a:t>
            </a:r>
          </a:p>
          <a:p>
            <a:pPr marL="457200" indent="-317500" defTabSz="457200">
              <a:spcBef>
                <a:spcPts val="1200"/>
              </a:spcBef>
              <a:buSzPct val="100000"/>
              <a:buFont typeface="Times Roman"/>
              <a:buChar char="•"/>
              <a:defRPr b="1" sz="2500">
                <a:latin typeface="Times Roman"/>
                <a:ea typeface="Times Roman"/>
                <a:cs typeface="Times Roman"/>
                <a:sym typeface="Times Roman"/>
              </a:defRPr>
            </a:pPr>
            <a:r>
              <a:t>Detects only a small or large fraction of frauds → best for fraud detection.</a:t>
            </a:r>
          </a:p>
          <a:p>
            <a:pPr defTabSz="457200">
              <a:spcBef>
                <a:spcPts val="1200"/>
              </a:spcBef>
              <a:defRPr b="1" sz="2500">
                <a:latin typeface="Times Roman"/>
                <a:ea typeface="Times Roman"/>
                <a:cs typeface="Times Roman"/>
                <a:sym typeface="Times Roman"/>
              </a:defRPr>
            </a:pPr>
            <a:r>
              <a:t>SVM (Support Vector Machine)</a:t>
            </a:r>
          </a:p>
          <a:p>
            <a:pPr marL="457200" indent="-317500" defTabSz="457200">
              <a:spcBef>
                <a:spcPts val="1200"/>
              </a:spcBef>
              <a:buSzPct val="100000"/>
              <a:buFont typeface="Times Roman"/>
              <a:buChar char="•"/>
              <a:defRPr b="1" sz="2500">
                <a:latin typeface="Times Roman"/>
                <a:ea typeface="Times Roman"/>
                <a:cs typeface="Times Roman"/>
                <a:sym typeface="Times Roman"/>
              </a:defRPr>
            </a:pPr>
            <a:r>
              <a:t>Recall is very high (0.99) → almost all frauds are caught.</a:t>
            </a:r>
          </a:p>
          <a:p>
            <a:pPr marL="457200" indent="-317500" defTabSz="457200">
              <a:spcBef>
                <a:spcPts val="1200"/>
              </a:spcBef>
              <a:buSzPct val="100000"/>
              <a:buFont typeface="Times Roman"/>
              <a:buChar char="•"/>
              <a:defRPr b="1" sz="2500">
                <a:latin typeface="Times Roman"/>
                <a:ea typeface="Times Roman"/>
                <a:cs typeface="Times Roman"/>
                <a:sym typeface="Times Roman"/>
              </a:defRPr>
            </a:pPr>
            <a:r>
              <a:t>Precision is 0.45, leading to many false alarms.</a:t>
            </a:r>
          </a:p>
        </p:txBody>
      </p:sp>
      <p:sp>
        <p:nvSpPr>
          <p:cNvPr id="245" name="Experimentation Results:…"/>
          <p:cNvSpPr txBox="1"/>
          <p:nvPr/>
        </p:nvSpPr>
        <p:spPr>
          <a:xfrm>
            <a:off x="11450155" y="7896924"/>
            <a:ext cx="6575562" cy="58298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spcBef>
                <a:spcPts val="1400"/>
              </a:spcBef>
              <a:defRPr b="1" sz="2400">
                <a:latin typeface="Times Roman"/>
                <a:ea typeface="Times Roman"/>
                <a:cs typeface="Times Roman"/>
                <a:sym typeface="Times Roman"/>
              </a:defRPr>
            </a:pPr>
            <a:r>
              <a:t>Experimentation Results:</a:t>
            </a:r>
          </a:p>
          <a:p>
            <a:pPr defTabSz="457200">
              <a:spcBef>
                <a:spcPts val="1200"/>
              </a:spcBef>
              <a:defRPr b="1" sz="2400">
                <a:latin typeface="Times Roman"/>
                <a:ea typeface="Times Roman"/>
                <a:cs typeface="Times Roman"/>
                <a:sym typeface="Times Roman"/>
              </a:defRPr>
            </a:pPr>
            <a:r>
              <a:t>Logistic Regression achieved perfect precision but had lower recall, missing some fraud cases.</a:t>
            </a:r>
          </a:p>
          <a:p>
            <a:pPr defTabSz="457200">
              <a:spcBef>
                <a:spcPts val="1200"/>
              </a:spcBef>
              <a:defRPr b="1" sz="2400">
                <a:latin typeface="Times Roman"/>
                <a:ea typeface="Times Roman"/>
                <a:cs typeface="Times Roman"/>
                <a:sym typeface="Times Roman"/>
              </a:defRPr>
            </a:pPr>
            <a:r>
              <a:t>SVM excelled in recall, catching almost all frauds, but produced more false positives.</a:t>
            </a:r>
          </a:p>
          <a:p>
            <a:pPr defTabSz="457200">
              <a:spcBef>
                <a:spcPts val="1200"/>
              </a:spcBef>
              <a:defRPr b="1" sz="2400">
                <a:latin typeface="Times Roman"/>
                <a:ea typeface="Times Roman"/>
                <a:cs typeface="Times Roman"/>
                <a:sym typeface="Times Roman"/>
              </a:defRPr>
            </a:pPr>
            <a:r>
              <a:t>AdaBoost and Random Forest achieved the best balance between precision and recall.</a:t>
            </a:r>
          </a:p>
          <a:p>
            <a:pPr defTabSz="457200">
              <a:spcBef>
                <a:spcPts val="1200"/>
              </a:spcBef>
              <a:defRPr b="1" sz="2400">
                <a:latin typeface="Times Roman"/>
                <a:ea typeface="Times Roman"/>
                <a:cs typeface="Times Roman"/>
                <a:sym typeface="Times Roman"/>
              </a:defRPr>
            </a:pPr>
            <a:r>
              <a:t>AdaBoost stood out with the highest accuracy (97.40%) and a strong F1-score.</a:t>
            </a:r>
          </a:p>
          <a:p>
            <a:pPr defTabSz="457200">
              <a:spcBef>
                <a:spcPts val="1200"/>
              </a:spcBef>
              <a:defRPr b="1" sz="2400">
                <a:latin typeface="Times Roman"/>
                <a:ea typeface="Times Roman"/>
                <a:cs typeface="Times Roman"/>
                <a:sym typeface="Times Roman"/>
              </a:defRPr>
            </a:pPr>
            <a:r>
              <a:t>Its ROC-AUC score (0.99) confirms that it distinguishes fraudulent from non-fraudulent transactions more effectively than other models</a:t>
            </a:r>
          </a:p>
        </p:txBody>
      </p:sp>
      <p:pic>
        <p:nvPicPr>
          <p:cNvPr id="246" name="Picture 4" descr="Picture 4"/>
          <p:cNvPicPr>
            <a:picLocks noChangeAspect="1"/>
          </p:cNvPicPr>
          <p:nvPr/>
        </p:nvPicPr>
        <p:blipFill>
          <a:blip r:embed="rId2">
            <a:extLst/>
          </a:blip>
          <a:stretch>
            <a:fillRect/>
          </a:stretch>
        </p:blipFill>
        <p:spPr>
          <a:xfrm>
            <a:off x="19346871" y="12248394"/>
            <a:ext cx="3815736" cy="989091"/>
          </a:xfrm>
          <a:prstGeom prst="rect">
            <a:avLst/>
          </a:prstGeom>
          <a:ln w="12700">
            <a:miter lim="400000"/>
          </a:ln>
        </p:spPr>
      </p:pic>
      <p:pic>
        <p:nvPicPr>
          <p:cNvPr id="247" name="Image 09-09-25 at 10.43 AM.jpeg" descr="Image 09-09-25 at 10.43 AM.jpeg"/>
          <p:cNvPicPr>
            <a:picLocks noChangeAspect="1"/>
          </p:cNvPicPr>
          <p:nvPr/>
        </p:nvPicPr>
        <p:blipFill>
          <a:blip r:embed="rId3">
            <a:extLst/>
          </a:blip>
          <a:stretch>
            <a:fillRect/>
          </a:stretch>
        </p:blipFill>
        <p:spPr>
          <a:xfrm>
            <a:off x="12490367" y="1278413"/>
            <a:ext cx="10661184" cy="656822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Model Deployment"/>
          <p:cNvSpPr txBox="1"/>
          <p:nvPr/>
        </p:nvSpPr>
        <p:spPr>
          <a:xfrm>
            <a:off x="8914597" y="389636"/>
            <a:ext cx="6014086" cy="9461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000">
                <a:latin typeface="Graphik"/>
                <a:ea typeface="Graphik"/>
                <a:cs typeface="Graphik"/>
                <a:sym typeface="Graphik"/>
              </a:defRPr>
            </a:lvl1pPr>
          </a:lstStyle>
          <a:p>
            <a:pPr/>
            <a:r>
              <a:t>Model Deployment</a:t>
            </a:r>
          </a:p>
        </p:txBody>
      </p:sp>
      <p:pic>
        <p:nvPicPr>
          <p:cNvPr id="250" name="Image 08-09-25 at 5.02 PM.jpeg" descr="Image 08-09-25 at 5.02 PM.jpeg"/>
          <p:cNvPicPr>
            <a:picLocks noChangeAspect="1"/>
          </p:cNvPicPr>
          <p:nvPr/>
        </p:nvPicPr>
        <p:blipFill>
          <a:blip r:embed="rId2">
            <a:extLst/>
          </a:blip>
          <a:stretch>
            <a:fillRect/>
          </a:stretch>
        </p:blipFill>
        <p:spPr>
          <a:xfrm>
            <a:off x="898310" y="1584291"/>
            <a:ext cx="10036459" cy="11637471"/>
          </a:xfrm>
          <a:prstGeom prst="rect">
            <a:avLst/>
          </a:prstGeom>
          <a:ln w="12700">
            <a:miter lim="400000"/>
          </a:ln>
        </p:spPr>
      </p:pic>
      <p:pic>
        <p:nvPicPr>
          <p:cNvPr id="251" name="Image 08-09-25 at 5.03 PM.jpeg" descr="Image 08-09-25 at 5.03 PM.jpeg"/>
          <p:cNvPicPr>
            <a:picLocks noChangeAspect="1"/>
          </p:cNvPicPr>
          <p:nvPr/>
        </p:nvPicPr>
        <p:blipFill>
          <a:blip r:embed="rId3">
            <a:extLst/>
          </a:blip>
          <a:stretch>
            <a:fillRect/>
          </a:stretch>
        </p:blipFill>
        <p:spPr>
          <a:xfrm>
            <a:off x="12334700" y="1561572"/>
            <a:ext cx="10938990" cy="11682909"/>
          </a:xfrm>
          <a:prstGeom prst="rect">
            <a:avLst/>
          </a:prstGeom>
          <a:ln w="12700">
            <a:miter lim="400000"/>
          </a:ln>
        </p:spPr>
      </p:pic>
      <p:pic>
        <p:nvPicPr>
          <p:cNvPr id="252" name="Picture 4" descr="Picture 4"/>
          <p:cNvPicPr>
            <a:picLocks noChangeAspect="1"/>
          </p:cNvPicPr>
          <p:nvPr/>
        </p:nvPicPr>
        <p:blipFill>
          <a:blip r:embed="rId4">
            <a:extLst/>
          </a:blip>
          <a:stretch>
            <a:fillRect/>
          </a:stretch>
        </p:blipFill>
        <p:spPr>
          <a:xfrm>
            <a:off x="19346871" y="12248394"/>
            <a:ext cx="3815736" cy="98909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Financial Impact Analysis"/>
          <p:cNvSpPr txBox="1"/>
          <p:nvPr/>
        </p:nvSpPr>
        <p:spPr>
          <a:xfrm>
            <a:off x="8106409" y="555513"/>
            <a:ext cx="8171181" cy="9461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000">
                <a:latin typeface="Graphik"/>
                <a:ea typeface="Graphik"/>
                <a:cs typeface="Graphik"/>
                <a:sym typeface="Graphik"/>
              </a:defRPr>
            </a:lvl1pPr>
          </a:lstStyle>
          <a:p>
            <a:pPr/>
            <a:r>
              <a:t>Financial Impact Analysis</a:t>
            </a:r>
          </a:p>
        </p:txBody>
      </p:sp>
      <p:sp>
        <p:nvSpPr>
          <p:cNvPr id="255" name="Why AdaBoost is Best…"/>
          <p:cNvSpPr txBox="1"/>
          <p:nvPr/>
        </p:nvSpPr>
        <p:spPr>
          <a:xfrm>
            <a:off x="597023" y="2664985"/>
            <a:ext cx="10480041" cy="90969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spcBef>
                <a:spcPts val="1400"/>
              </a:spcBef>
              <a:defRPr b="1" sz="4200">
                <a:latin typeface="Times Roman"/>
                <a:ea typeface="Times Roman"/>
                <a:cs typeface="Times Roman"/>
                <a:sym typeface="Times Roman"/>
              </a:defRPr>
            </a:pPr>
            <a:r>
              <a:t>Why AdaBoost is Best</a:t>
            </a:r>
          </a:p>
          <a:p>
            <a:pPr marL="457200" indent="-317500" defTabSz="457200">
              <a:spcBef>
                <a:spcPts val="1200"/>
              </a:spcBef>
              <a:buSzPct val="100000"/>
              <a:buFont typeface="Times Roman"/>
              <a:buChar char="•"/>
              <a:defRPr b="1" sz="4200">
                <a:latin typeface="Times Roman"/>
                <a:ea typeface="Times Roman"/>
                <a:cs typeface="Times Roman"/>
                <a:sym typeface="Times Roman"/>
              </a:defRPr>
            </a:pPr>
            <a:r>
              <a:t>Highest Net Profit (331,050) → Outperforms all other models financially.</a:t>
            </a:r>
          </a:p>
          <a:p>
            <a:pPr marL="457200" indent="-317500" defTabSz="457200">
              <a:spcBef>
                <a:spcPts val="1200"/>
              </a:spcBef>
              <a:buSzPct val="100000"/>
              <a:buFont typeface="Times Roman"/>
              <a:buChar char="•"/>
              <a:defRPr b="1" sz="4200">
                <a:latin typeface="Times Roman"/>
                <a:ea typeface="Times Roman"/>
                <a:cs typeface="Times Roman"/>
                <a:sym typeface="Times Roman"/>
              </a:defRPr>
            </a:pPr>
            <a:r>
              <a:t>Excellent Recall (0.97) → Detects the majority of fraudulent transactions.</a:t>
            </a:r>
          </a:p>
          <a:p>
            <a:pPr marL="457200" indent="-317500" defTabSz="457200">
              <a:spcBef>
                <a:spcPts val="1200"/>
              </a:spcBef>
              <a:buSzPct val="100000"/>
              <a:buFont typeface="Times Roman"/>
              <a:buChar char="•"/>
              <a:defRPr b="1" sz="4200">
                <a:latin typeface="Times Roman"/>
                <a:ea typeface="Times Roman"/>
                <a:cs typeface="Times Roman"/>
                <a:sym typeface="Times Roman"/>
              </a:defRPr>
            </a:pPr>
            <a:r>
              <a:t>Strong Precision (0.81) → Keeps false positives at a reasonable level.</a:t>
            </a:r>
          </a:p>
          <a:p>
            <a:pPr marL="457200" indent="-317500" defTabSz="457200">
              <a:spcBef>
                <a:spcPts val="1200"/>
              </a:spcBef>
              <a:buSzPct val="100000"/>
              <a:buFont typeface="Times Roman"/>
              <a:buChar char="•"/>
              <a:defRPr b="1" sz="4200">
                <a:latin typeface="Times Roman"/>
                <a:ea typeface="Times Roman"/>
                <a:cs typeface="Times Roman"/>
                <a:sym typeface="Times Roman"/>
              </a:defRPr>
            </a:pPr>
            <a:r>
              <a:t>High F1-Score (0.88) → Balanced trade-off between fraud detection and accuracy.</a:t>
            </a:r>
          </a:p>
          <a:p>
            <a:pPr marL="457200" indent="-317500" defTabSz="457200">
              <a:spcBef>
                <a:spcPts val="1200"/>
              </a:spcBef>
              <a:buSzPct val="100000"/>
              <a:buFont typeface="Times Roman"/>
              <a:buChar char="•"/>
              <a:defRPr b="1" sz="4200">
                <a:latin typeface="Times Roman"/>
                <a:ea typeface="Times Roman"/>
                <a:cs typeface="Times Roman"/>
                <a:sym typeface="Times Roman"/>
              </a:defRPr>
            </a:pPr>
            <a:r>
              <a:t>Competitive ROC-AUC (0.997) → Almost perfect separation of fraud vs. non-fraud.</a:t>
            </a:r>
          </a:p>
        </p:txBody>
      </p:sp>
      <p:pic>
        <p:nvPicPr>
          <p:cNvPr id="256" name="Picture 4" descr="Picture 4"/>
          <p:cNvPicPr>
            <a:picLocks noChangeAspect="1"/>
          </p:cNvPicPr>
          <p:nvPr/>
        </p:nvPicPr>
        <p:blipFill>
          <a:blip r:embed="rId2">
            <a:extLst/>
          </a:blip>
          <a:stretch>
            <a:fillRect/>
          </a:stretch>
        </p:blipFill>
        <p:spPr>
          <a:xfrm>
            <a:off x="19346871" y="12248394"/>
            <a:ext cx="3815736" cy="989091"/>
          </a:xfrm>
          <a:prstGeom prst="rect">
            <a:avLst/>
          </a:prstGeom>
          <a:ln w="12700">
            <a:miter lim="400000"/>
          </a:ln>
        </p:spPr>
      </p:pic>
      <p:pic>
        <p:nvPicPr>
          <p:cNvPr id="257" name="Image 08-09-25 at 10.27 PM.jpeg" descr="Image 08-09-25 at 10.27 PM.jpeg"/>
          <p:cNvPicPr>
            <a:picLocks noChangeAspect="1"/>
          </p:cNvPicPr>
          <p:nvPr/>
        </p:nvPicPr>
        <p:blipFill>
          <a:blip r:embed="rId3">
            <a:extLst/>
          </a:blip>
          <a:stretch>
            <a:fillRect/>
          </a:stretch>
        </p:blipFill>
        <p:spPr>
          <a:xfrm>
            <a:off x="11611428" y="2723679"/>
            <a:ext cx="12402048" cy="6894228"/>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6" name="Corridor of an open-air concrete structure under a partly cloudy sky" descr="Corridor of an open-air concrete structure under a partly cloudy sky"/>
          <p:cNvPicPr>
            <a:picLocks noChangeAspect="1"/>
          </p:cNvPicPr>
          <p:nvPr>
            <p:ph type="pic" idx="21"/>
          </p:nvPr>
        </p:nvPicPr>
        <p:blipFill>
          <a:blip r:embed="rId2">
            <a:extLst/>
          </a:blip>
          <a:srcRect l="6231" t="0" r="6231" b="0"/>
          <a:stretch>
            <a:fillRect/>
          </a:stretch>
        </p:blipFill>
        <p:spPr>
          <a:xfrm>
            <a:off x="13734290" y="128"/>
            <a:ext cx="8971362" cy="10248545"/>
          </a:xfrm>
          <a:prstGeom prst="rect">
            <a:avLst/>
          </a:prstGeom>
        </p:spPr>
      </p:pic>
      <p:sp>
        <p:nvSpPr>
          <p:cNvPr id="177" name="Predicting Fraudulent Financial Transactions"/>
          <p:cNvSpPr txBox="1"/>
          <p:nvPr>
            <p:ph type="title"/>
          </p:nvPr>
        </p:nvSpPr>
        <p:spPr>
          <a:xfrm>
            <a:off x="1206500" y="509232"/>
            <a:ext cx="9779000" cy="5013772"/>
          </a:xfrm>
          <a:prstGeom prst="rect">
            <a:avLst/>
          </a:prstGeom>
        </p:spPr>
        <p:txBody>
          <a:bodyPr/>
          <a:lstStyle>
            <a:lvl1pPr defTabSz="379475">
              <a:lnSpc>
                <a:spcPct val="100000"/>
              </a:lnSpc>
              <a:defRPr b="1" spc="0" sz="8300">
                <a:latin typeface="Times Roman"/>
                <a:ea typeface="Times Roman"/>
                <a:cs typeface="Times Roman"/>
                <a:sym typeface="Times Roman"/>
              </a:defRPr>
            </a:lvl1pPr>
          </a:lstStyle>
          <a:p>
            <a:pPr/>
            <a:r>
              <a:t>Predicting Fraudulent Financial Transactions</a:t>
            </a:r>
          </a:p>
        </p:txBody>
      </p:sp>
      <p:sp>
        <p:nvSpPr>
          <p:cNvPr id="178" name="“In the evolving landscape of financial security, this project focuses on the strategic enhancement of transaction monitoring systems using advanced machine learning techniques. By concentrating on fraud detection in mobile financial transactions, we aim"/>
          <p:cNvSpPr txBox="1"/>
          <p:nvPr>
            <p:ph type="body" sz="quarter" idx="1"/>
          </p:nvPr>
        </p:nvSpPr>
        <p:spPr>
          <a:xfrm>
            <a:off x="1206500" y="6040001"/>
            <a:ext cx="12161892" cy="5175843"/>
          </a:xfrm>
          <a:prstGeom prst="rect">
            <a:avLst/>
          </a:prstGeom>
        </p:spPr>
        <p:txBody>
          <a:bodyPr/>
          <a:lstStyle>
            <a:lvl1pPr defTabSz="457200">
              <a:defRPr b="1" sz="3200">
                <a:latin typeface="Times Roman"/>
                <a:ea typeface="Times Roman"/>
                <a:cs typeface="Times Roman"/>
                <a:sym typeface="Times Roman"/>
              </a:defRPr>
            </a:lvl1pPr>
          </a:lstStyle>
          <a:p>
            <a:pPr/>
            <a:r>
              <a:t>“In the evolving landscape of financial security, this project focuses on the strategic enhancement of transaction monitoring systems using advanced machine learning techniques. By concentrating on fraud detection in mobile financial transactions, we aim to develop a robust model capable of accurately predicting fraudulent activities in real-time. This initiative seeks to strengthen security measures, minimize financial losses, and provide actionable insights into patterns and factors contributing to transaction fraud, thereby enabling more informed decision-making and fostering trust in digital financial platforms.”</a:t>
            </a:r>
          </a:p>
        </p:txBody>
      </p:sp>
      <p:sp>
        <p:nvSpPr>
          <p:cNvPr id="179" name="Presented By: Prathyusha"/>
          <p:cNvSpPr txBox="1"/>
          <p:nvPr/>
        </p:nvSpPr>
        <p:spPr>
          <a:xfrm>
            <a:off x="14492096" y="10484470"/>
            <a:ext cx="8117206" cy="9461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5000">
                <a:latin typeface="Graphik"/>
                <a:ea typeface="Graphik"/>
                <a:cs typeface="Graphik"/>
                <a:sym typeface="Graphik"/>
              </a:defRPr>
            </a:lvl1pPr>
          </a:lstStyle>
          <a:p>
            <a:pPr/>
            <a:r>
              <a:t>Presented By: Prathyusha</a:t>
            </a:r>
          </a:p>
        </p:txBody>
      </p:sp>
      <p:pic>
        <p:nvPicPr>
          <p:cNvPr id="180" name="Picture 4" descr="Picture 4"/>
          <p:cNvPicPr>
            <a:picLocks noChangeAspect="1"/>
          </p:cNvPicPr>
          <p:nvPr/>
        </p:nvPicPr>
        <p:blipFill>
          <a:blip r:embed="rId3">
            <a:extLst/>
          </a:blip>
          <a:stretch>
            <a:fillRect/>
          </a:stretch>
        </p:blipFill>
        <p:spPr>
          <a:xfrm>
            <a:off x="19346871" y="12248394"/>
            <a:ext cx="3815736" cy="989091"/>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Business Questions to Address"/>
          <p:cNvSpPr txBox="1"/>
          <p:nvPr>
            <p:ph type="body" idx="21"/>
          </p:nvPr>
        </p:nvSpPr>
        <p:spPr>
          <a:xfrm>
            <a:off x="1206500" y="502475"/>
            <a:ext cx="21971000" cy="1794987"/>
          </a:xfrm>
          <a:prstGeom prst="rect">
            <a:avLst/>
          </a:prstGeom>
          <a:extLst>
            <a:ext uri="{C572A759-6A51-4108-AA02-DFA0A04FC94B}">
              <ma14:wrappingTextBoxFlag xmlns:ma14="http://schemas.microsoft.com/office/mac/drawingml/2011/main" val="1"/>
            </a:ext>
          </a:extLst>
        </p:spPr>
        <p:txBody>
          <a:bodyPr/>
          <a:lstStyle>
            <a:lvl1pPr algn="ctr">
              <a:defRPr sz="6700"/>
            </a:lvl1pPr>
          </a:lstStyle>
          <a:p>
            <a:pPr/>
            <a:r>
              <a:t>Business Questions to Address</a:t>
            </a:r>
          </a:p>
        </p:txBody>
      </p:sp>
      <p:sp>
        <p:nvSpPr>
          <p:cNvPr id="260" name="How reliable is the model in classifying transactions as legitimate or fraudulent?…"/>
          <p:cNvSpPr txBox="1"/>
          <p:nvPr>
            <p:ph type="body" idx="1"/>
          </p:nvPr>
        </p:nvSpPr>
        <p:spPr>
          <a:xfrm>
            <a:off x="1206500" y="2486801"/>
            <a:ext cx="21971000" cy="10029853"/>
          </a:xfrm>
          <a:prstGeom prst="rect">
            <a:avLst/>
          </a:prstGeom>
        </p:spPr>
        <p:txBody>
          <a:bodyPr/>
          <a:lstStyle/>
          <a:p>
            <a:pPr marL="514350" indent="-514350" defTabSz="457200">
              <a:spcBef>
                <a:spcPts val="0"/>
              </a:spcBef>
              <a:defRPr b="1" sz="4500">
                <a:latin typeface="Helvetica"/>
                <a:ea typeface="Helvetica"/>
                <a:cs typeface="Helvetica"/>
                <a:sym typeface="Helvetica"/>
              </a:defRPr>
            </a:pPr>
            <a:r>
              <a:t>How reliable is the model in classifying transactions as legitimate or fraudulent? </a:t>
            </a:r>
          </a:p>
          <a:p>
            <a:pPr marL="514350" indent="-514350" defTabSz="457200">
              <a:spcBef>
                <a:spcPts val="0"/>
              </a:spcBef>
              <a:defRPr b="1" sz="4500">
                <a:latin typeface="Helvetica"/>
                <a:ea typeface="Helvetica"/>
                <a:cs typeface="Helvetica"/>
                <a:sym typeface="Helvetica"/>
              </a:defRPr>
            </a:pPr>
            <a:r>
              <a:t>What is the model's precision and accuracy in detecting fraudulent transactions? </a:t>
            </a:r>
          </a:p>
          <a:p>
            <a:pPr marL="514350" indent="-514350" defTabSz="457200">
              <a:spcBef>
                <a:spcPts val="0"/>
              </a:spcBef>
              <a:defRPr b="1" sz="4500">
                <a:latin typeface="Helvetica"/>
                <a:ea typeface="Helvetica"/>
                <a:cs typeface="Helvetica"/>
                <a:sym typeface="Helvetica"/>
              </a:defRPr>
            </a:pPr>
            <a:r>
              <a:t>What are the potential losses due to model errors? </a:t>
            </a:r>
          </a:p>
        </p:txBody>
      </p:sp>
      <p:pic>
        <p:nvPicPr>
          <p:cNvPr id="261" name="Picture 4" descr="Picture 4"/>
          <p:cNvPicPr>
            <a:picLocks noChangeAspect="1"/>
          </p:cNvPicPr>
          <p:nvPr/>
        </p:nvPicPr>
        <p:blipFill>
          <a:blip r:embed="rId2">
            <a:extLst/>
          </a:blip>
          <a:stretch>
            <a:fillRect/>
          </a:stretch>
        </p:blipFill>
        <p:spPr>
          <a:xfrm>
            <a:off x="19346871" y="12248394"/>
            <a:ext cx="3815736" cy="98909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Business Recommendations"/>
          <p:cNvSpPr txBox="1"/>
          <p:nvPr>
            <p:ph type="body" idx="21"/>
          </p:nvPr>
        </p:nvSpPr>
        <p:spPr>
          <a:xfrm>
            <a:off x="1206500" y="531003"/>
            <a:ext cx="21971000" cy="1580524"/>
          </a:xfrm>
          <a:prstGeom prst="rect">
            <a:avLst/>
          </a:prstGeom>
          <a:extLst>
            <a:ext uri="{C572A759-6A51-4108-AA02-DFA0A04FC94B}">
              <ma14:wrappingTextBoxFlag xmlns:ma14="http://schemas.microsoft.com/office/mac/drawingml/2011/main" val="1"/>
            </a:ext>
          </a:extLst>
        </p:spPr>
        <p:txBody>
          <a:bodyPr/>
          <a:lstStyle>
            <a:lvl1pPr algn="ctr"/>
          </a:lstStyle>
          <a:p>
            <a:pPr/>
            <a:r>
              <a:t>Business Recommendations</a:t>
            </a:r>
          </a:p>
        </p:txBody>
      </p:sp>
      <p:sp>
        <p:nvSpPr>
          <p:cNvPr id="264" name="Business Recommendations for Fraud Detection:…"/>
          <p:cNvSpPr txBox="1"/>
          <p:nvPr>
            <p:ph type="body" idx="1"/>
          </p:nvPr>
        </p:nvSpPr>
        <p:spPr>
          <a:xfrm>
            <a:off x="1206500" y="2241451"/>
            <a:ext cx="21971000" cy="10275203"/>
          </a:xfrm>
          <a:prstGeom prst="rect">
            <a:avLst/>
          </a:prstGeom>
        </p:spPr>
        <p:txBody>
          <a:bodyPr/>
          <a:lstStyle/>
          <a:p>
            <a:pPr marL="0" indent="0" defTabSz="457200">
              <a:spcBef>
                <a:spcPts val="1400"/>
              </a:spcBef>
              <a:buSzTx/>
              <a:buNone/>
              <a:defRPr b="1" sz="5200">
                <a:latin typeface="Times Roman"/>
                <a:ea typeface="Times Roman"/>
                <a:cs typeface="Times Roman"/>
                <a:sym typeface="Times Roman"/>
              </a:defRPr>
            </a:pPr>
            <a:r>
              <a:t>Business Recommendations for Fraud Detection:</a:t>
            </a:r>
          </a:p>
          <a:p>
            <a:pPr indent="-317500" defTabSz="457200">
              <a:spcBef>
                <a:spcPts val="1200"/>
              </a:spcBef>
              <a:buFont typeface="Times Roman"/>
              <a:buAutoNum type="arabicPeriod" startAt="1"/>
              <a:defRPr b="1" sz="5200">
                <a:latin typeface="Times Roman"/>
                <a:ea typeface="Times Roman"/>
                <a:cs typeface="Times Roman"/>
                <a:sym typeface="Times Roman"/>
              </a:defRPr>
            </a:pPr>
            <a:r>
              <a:t>Implement a system to detect suspicious transactions automatically.</a:t>
            </a:r>
          </a:p>
          <a:p>
            <a:pPr indent="-317500" defTabSz="457200">
              <a:spcBef>
                <a:spcPts val="1200"/>
              </a:spcBef>
              <a:buFont typeface="Times Roman"/>
              <a:buAutoNum type="arabicPeriod" startAt="1"/>
              <a:defRPr b="1" sz="5200">
                <a:latin typeface="Times Roman"/>
                <a:ea typeface="Times Roman"/>
                <a:cs typeface="Times Roman"/>
                <a:sym typeface="Times Roman"/>
              </a:defRPr>
            </a:pPr>
            <a:r>
              <a:t>Combine automated detection with simple business rules for better accuracy.</a:t>
            </a:r>
          </a:p>
          <a:p>
            <a:pPr indent="-317500" defTabSz="457200">
              <a:spcBef>
                <a:spcPts val="1200"/>
              </a:spcBef>
              <a:buFont typeface="Times Roman"/>
              <a:buAutoNum type="arabicPeriod" startAt="1"/>
              <a:defRPr b="1" sz="5200">
                <a:latin typeface="Times Roman"/>
                <a:ea typeface="Times Roman"/>
                <a:cs typeface="Times Roman"/>
                <a:sym typeface="Times Roman"/>
              </a:defRPr>
            </a:pPr>
            <a:r>
              <a:t>Focus investigations on high-risk transactions to save time and resources.</a:t>
            </a:r>
          </a:p>
          <a:p>
            <a:pPr indent="-317500" defTabSz="457200">
              <a:spcBef>
                <a:spcPts val="1200"/>
              </a:spcBef>
              <a:buFont typeface="Times Roman"/>
              <a:buAutoNum type="arabicPeriod" startAt="1"/>
              <a:defRPr b="1" sz="5200">
                <a:latin typeface="Times Roman"/>
                <a:ea typeface="Times Roman"/>
                <a:cs typeface="Times Roman"/>
                <a:sym typeface="Times Roman"/>
              </a:defRPr>
            </a:pPr>
            <a:r>
              <a:t>Reduce unnecessary investigations by lowering false alerts.</a:t>
            </a:r>
          </a:p>
          <a:p>
            <a:pPr indent="-317500" defTabSz="457200">
              <a:spcBef>
                <a:spcPts val="1200"/>
              </a:spcBef>
              <a:buFont typeface="Times Roman"/>
              <a:buAutoNum type="arabicPeriod" startAt="1"/>
              <a:defRPr b="1" sz="5200">
                <a:latin typeface="Times Roman"/>
                <a:ea typeface="Times Roman"/>
                <a:cs typeface="Times Roman"/>
                <a:sym typeface="Times Roman"/>
              </a:defRPr>
            </a:pPr>
            <a:r>
              <a:t>Track how much money is saved by preventing fraud to measure success.</a:t>
            </a:r>
          </a:p>
          <a:p>
            <a:pPr indent="-317500" defTabSz="457200">
              <a:spcBef>
                <a:spcPts val="1200"/>
              </a:spcBef>
              <a:buFont typeface="Times Roman"/>
              <a:buAutoNum type="arabicPeriod" startAt="1"/>
              <a:defRPr b="1" sz="5200">
                <a:latin typeface="Times Roman"/>
                <a:ea typeface="Times Roman"/>
                <a:cs typeface="Times Roman"/>
                <a:sym typeface="Times Roman"/>
              </a:defRPr>
            </a:pPr>
            <a:r>
              <a:t>Ensure customers are not inconvenienced by incorrect fraud alerts.</a:t>
            </a:r>
          </a:p>
          <a:p>
            <a:pPr indent="-317500" defTabSz="457200">
              <a:spcBef>
                <a:spcPts val="1200"/>
              </a:spcBef>
              <a:buFont typeface="Times Roman"/>
              <a:buAutoNum type="arabicPeriod" startAt="1"/>
              <a:defRPr b="1" sz="5200">
                <a:latin typeface="Times Roman"/>
                <a:ea typeface="Times Roman"/>
                <a:cs typeface="Times Roman"/>
                <a:sym typeface="Times Roman"/>
              </a:defRPr>
            </a:pPr>
            <a:r>
              <a:t>Keep records of all fraud cases for audits and compliance.</a:t>
            </a:r>
          </a:p>
          <a:p>
            <a:pPr indent="-317500" defTabSz="457200">
              <a:spcBef>
                <a:spcPts val="1200"/>
              </a:spcBef>
              <a:buFont typeface="Times Roman"/>
              <a:buAutoNum type="arabicPeriod" startAt="1"/>
              <a:defRPr b="1" sz="5200">
                <a:latin typeface="Times Roman"/>
                <a:ea typeface="Times Roman"/>
                <a:cs typeface="Times Roman"/>
                <a:sym typeface="Times Roman"/>
              </a:defRPr>
            </a:pPr>
            <a:r>
              <a:t>Use fraud patterns to improve business decisions and prevent future losses.</a:t>
            </a:r>
          </a:p>
        </p:txBody>
      </p:sp>
      <p:pic>
        <p:nvPicPr>
          <p:cNvPr id="265" name="Picture 4" descr="Picture 4"/>
          <p:cNvPicPr>
            <a:picLocks noChangeAspect="1"/>
          </p:cNvPicPr>
          <p:nvPr/>
        </p:nvPicPr>
        <p:blipFill>
          <a:blip r:embed="rId2">
            <a:extLst/>
          </a:blip>
          <a:stretch>
            <a:fillRect/>
          </a:stretch>
        </p:blipFill>
        <p:spPr>
          <a:xfrm>
            <a:off x="19346871" y="12248394"/>
            <a:ext cx="3815736" cy="98909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CONCLUSION"/>
          <p:cNvSpPr txBox="1"/>
          <p:nvPr>
            <p:ph type="body" idx="21"/>
          </p:nvPr>
        </p:nvSpPr>
        <p:spPr>
          <a:xfrm>
            <a:off x="1206500" y="564513"/>
            <a:ext cx="21971000" cy="1249117"/>
          </a:xfrm>
          <a:prstGeom prst="rect">
            <a:avLst/>
          </a:prstGeom>
          <a:extLst>
            <a:ext uri="{C572A759-6A51-4108-AA02-DFA0A04FC94B}">
              <ma14:wrappingTextBoxFlag xmlns:ma14="http://schemas.microsoft.com/office/mac/drawingml/2011/main" val="1"/>
            </a:ext>
          </a:extLst>
        </p:spPr>
        <p:txBody>
          <a:bodyPr/>
          <a:lstStyle>
            <a:lvl1pPr algn="ctr"/>
          </a:lstStyle>
          <a:p>
            <a:pPr/>
            <a:r>
              <a:t>CONCLUSION</a:t>
            </a:r>
          </a:p>
        </p:txBody>
      </p:sp>
      <p:sp>
        <p:nvSpPr>
          <p:cNvPr id="268" name="Key Findings :…"/>
          <p:cNvSpPr txBox="1"/>
          <p:nvPr>
            <p:ph type="body" idx="1"/>
          </p:nvPr>
        </p:nvSpPr>
        <p:spPr>
          <a:xfrm>
            <a:off x="1206500" y="2128939"/>
            <a:ext cx="21971000" cy="10387715"/>
          </a:xfrm>
          <a:prstGeom prst="rect">
            <a:avLst/>
          </a:prstGeom>
        </p:spPr>
        <p:txBody>
          <a:bodyPr/>
          <a:lstStyle/>
          <a:p>
            <a:pPr marL="0" indent="0" defTabSz="457200">
              <a:spcBef>
                <a:spcPts val="1400"/>
              </a:spcBef>
              <a:buSzTx/>
              <a:buNone/>
              <a:defRPr b="1" sz="4300">
                <a:latin typeface="Times Roman"/>
                <a:ea typeface="Times Roman"/>
                <a:cs typeface="Times Roman"/>
                <a:sym typeface="Times Roman"/>
              </a:defRPr>
            </a:pPr>
            <a:r>
              <a:t>Key Findings :</a:t>
            </a:r>
          </a:p>
          <a:p>
            <a:pPr marL="491490" indent="-491490" defTabSz="457200">
              <a:spcBef>
                <a:spcPts val="1200"/>
              </a:spcBef>
              <a:defRPr b="1" sz="4300">
                <a:latin typeface="Times Roman"/>
                <a:ea typeface="Times Roman"/>
                <a:cs typeface="Times Roman"/>
                <a:sym typeface="Times Roman"/>
              </a:defRPr>
            </a:pPr>
            <a:r>
              <a:t>Highest Net Profit (331,050) → Financially the most beneficial model.</a:t>
            </a:r>
          </a:p>
          <a:p>
            <a:pPr marL="491490" indent="-491490" defTabSz="457200">
              <a:spcBef>
                <a:spcPts val="1200"/>
              </a:spcBef>
              <a:defRPr b="1" sz="4300">
                <a:latin typeface="Times Roman"/>
                <a:ea typeface="Times Roman"/>
                <a:cs typeface="Times Roman"/>
                <a:sym typeface="Times Roman"/>
              </a:defRPr>
            </a:pPr>
            <a:r>
              <a:t>Strong Accuracy (97.39%) and the best Recall (0.98) → Detects almost all fraud cases.</a:t>
            </a:r>
          </a:p>
          <a:p>
            <a:pPr marL="0" indent="0" defTabSz="457200">
              <a:spcBef>
                <a:spcPts val="1400"/>
              </a:spcBef>
              <a:buSzTx/>
              <a:buNone/>
              <a:defRPr b="1" sz="4300">
                <a:latin typeface="Times Roman"/>
                <a:ea typeface="Times Roman"/>
                <a:cs typeface="Times Roman"/>
                <a:sym typeface="Times Roman"/>
              </a:defRPr>
            </a:pPr>
            <a:r>
              <a:t>Limitations:</a:t>
            </a:r>
          </a:p>
          <a:p>
            <a:pPr marL="491490" indent="-491490" defTabSz="457200">
              <a:spcBef>
                <a:spcPts val="1200"/>
              </a:spcBef>
              <a:defRPr b="1" sz="4300">
                <a:latin typeface="Times Roman"/>
                <a:ea typeface="Times Roman"/>
                <a:cs typeface="Times Roman"/>
                <a:sym typeface="Times Roman"/>
              </a:defRPr>
            </a:pPr>
            <a:r>
              <a:t>Slightly lower precision (0.81) compared to Random Forest (0.99), which means more false positives and higher investigation costs.</a:t>
            </a:r>
          </a:p>
          <a:p>
            <a:pPr marL="491490" indent="-491490" defTabSz="457200">
              <a:spcBef>
                <a:spcPts val="1200"/>
              </a:spcBef>
              <a:defRPr b="1" sz="4300">
                <a:latin typeface="Times Roman"/>
                <a:ea typeface="Times Roman"/>
                <a:cs typeface="Times Roman"/>
                <a:sym typeface="Times Roman"/>
              </a:defRPr>
            </a:pPr>
            <a:r>
              <a:t>Sensitive to noisy data &amp; outliers since boosting gives higher weight to misclassified cases.</a:t>
            </a:r>
          </a:p>
          <a:p>
            <a:pPr marL="0" indent="0" defTabSz="457200">
              <a:spcBef>
                <a:spcPts val="0"/>
              </a:spcBef>
              <a:buSzTx/>
              <a:buNone/>
              <a:defRPr b="1" sz="4300">
                <a:latin typeface="Times Roman"/>
                <a:ea typeface="Times Roman"/>
                <a:cs typeface="Times Roman"/>
                <a:sym typeface="Times Roman"/>
              </a:defRPr>
            </a:pPr>
            <a:r>
              <a:t>Future Research / Improvements:</a:t>
            </a:r>
          </a:p>
          <a:p>
            <a:pPr marL="491490" indent="-491490" defTabSz="457200">
              <a:spcBef>
                <a:spcPts val="1200"/>
              </a:spcBef>
              <a:defRPr b="1" sz="4300">
                <a:latin typeface="Times Roman"/>
                <a:ea typeface="Times Roman"/>
                <a:cs typeface="Times Roman"/>
                <a:sym typeface="Times Roman"/>
              </a:defRPr>
            </a:pPr>
            <a:r>
              <a:t>Cost-sensitive AdaBoost → Incorporating fraud costs directly into the algorithm to better handle false positives.</a:t>
            </a:r>
          </a:p>
          <a:p>
            <a:pPr marL="491490" indent="-491490" defTabSz="457200">
              <a:spcBef>
                <a:spcPts val="1200"/>
              </a:spcBef>
              <a:defRPr b="1" sz="4300">
                <a:latin typeface="Times Roman"/>
                <a:ea typeface="Times Roman"/>
                <a:cs typeface="Times Roman"/>
                <a:sym typeface="Times Roman"/>
              </a:defRPr>
            </a:pPr>
            <a:r>
              <a:t>Hybrid Models → Combine AdaBoost with Random Forest or deep learning for improved precision without sacrificing recall.</a:t>
            </a:r>
          </a:p>
        </p:txBody>
      </p:sp>
      <p:pic>
        <p:nvPicPr>
          <p:cNvPr id="269" name="Picture 4" descr="Picture 4"/>
          <p:cNvPicPr>
            <a:picLocks noChangeAspect="1"/>
          </p:cNvPicPr>
          <p:nvPr/>
        </p:nvPicPr>
        <p:blipFill>
          <a:blip r:embed="rId2">
            <a:extLst/>
          </a:blip>
          <a:stretch>
            <a:fillRect/>
          </a:stretch>
        </p:blipFill>
        <p:spPr>
          <a:xfrm>
            <a:off x="19346871" y="12248394"/>
            <a:ext cx="3815736" cy="98909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Questions?"/>
          <p:cNvSpPr txBox="1"/>
          <p:nvPr/>
        </p:nvSpPr>
        <p:spPr>
          <a:xfrm>
            <a:off x="5025715" y="5400276"/>
            <a:ext cx="13245147"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b="1" sz="10000">
                <a:latin typeface="Graphik"/>
                <a:ea typeface="Graphik"/>
                <a:cs typeface="Graphik"/>
                <a:sym typeface="Graphik"/>
              </a:defRPr>
            </a:lvl1pPr>
          </a:lstStyle>
          <a:p>
            <a:pPr/>
            <a:r>
              <a:t>Questions?</a:t>
            </a:r>
          </a:p>
        </p:txBody>
      </p:sp>
      <p:pic>
        <p:nvPicPr>
          <p:cNvPr id="272" name="Picture 4" descr="Picture 4"/>
          <p:cNvPicPr>
            <a:picLocks noChangeAspect="1"/>
          </p:cNvPicPr>
          <p:nvPr/>
        </p:nvPicPr>
        <p:blipFill>
          <a:blip r:embed="rId2">
            <a:extLst/>
          </a:blip>
          <a:stretch>
            <a:fillRect/>
          </a:stretch>
        </p:blipFill>
        <p:spPr>
          <a:xfrm>
            <a:off x="19346871" y="12248394"/>
            <a:ext cx="3815736" cy="98909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Thank you!"/>
          <p:cNvSpPr txBox="1"/>
          <p:nvPr/>
        </p:nvSpPr>
        <p:spPr>
          <a:xfrm>
            <a:off x="6946513" y="4782141"/>
            <a:ext cx="10490975" cy="26351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5100">
                <a:latin typeface="Graphik"/>
                <a:ea typeface="Graphik"/>
                <a:cs typeface="Graphik"/>
                <a:sym typeface="Graphik"/>
              </a:defRPr>
            </a:lvl1pPr>
          </a:lstStyle>
          <a:p>
            <a:pPr/>
            <a:r>
              <a:t>Thank you!</a:t>
            </a:r>
          </a:p>
        </p:txBody>
      </p:sp>
      <p:pic>
        <p:nvPicPr>
          <p:cNvPr id="275" name="Picture 4" descr="Picture 4"/>
          <p:cNvPicPr>
            <a:picLocks noChangeAspect="1"/>
          </p:cNvPicPr>
          <p:nvPr/>
        </p:nvPicPr>
        <p:blipFill>
          <a:blip r:embed="rId2">
            <a:extLst/>
          </a:blip>
          <a:stretch>
            <a:fillRect/>
          </a:stretch>
        </p:blipFill>
        <p:spPr>
          <a:xfrm>
            <a:off x="19346871" y="12248394"/>
            <a:ext cx="3815736" cy="98909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2" name="pasted-movie.png" descr="pasted-movie.png"/>
          <p:cNvPicPr>
            <a:picLocks noChangeAspect="1"/>
          </p:cNvPicPr>
          <p:nvPr/>
        </p:nvPicPr>
        <p:blipFill>
          <a:blip r:embed="rId2">
            <a:extLst/>
          </a:blip>
          <a:stretch>
            <a:fillRect/>
          </a:stretch>
        </p:blipFill>
        <p:spPr>
          <a:xfrm>
            <a:off x="-744233" y="-12969"/>
            <a:ext cx="25412753" cy="13741937"/>
          </a:xfrm>
          <a:prstGeom prst="rect">
            <a:avLst/>
          </a:prstGeom>
          <a:ln w="12700">
            <a:miter lim="400000"/>
          </a:ln>
        </p:spPr>
      </p:pic>
      <p:pic>
        <p:nvPicPr>
          <p:cNvPr id="183" name="Picture 4" descr="Picture 4"/>
          <p:cNvPicPr>
            <a:picLocks noChangeAspect="1"/>
          </p:cNvPicPr>
          <p:nvPr/>
        </p:nvPicPr>
        <p:blipFill>
          <a:blip r:embed="rId3">
            <a:extLst/>
          </a:blip>
          <a:stretch>
            <a:fillRect/>
          </a:stretch>
        </p:blipFill>
        <p:spPr>
          <a:xfrm>
            <a:off x="19346871" y="12248394"/>
            <a:ext cx="3815736" cy="98909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INTRODUCTION"/>
          <p:cNvSpPr txBox="1"/>
          <p:nvPr>
            <p:ph type="title"/>
          </p:nvPr>
        </p:nvSpPr>
        <p:spPr>
          <a:prstGeom prst="rect">
            <a:avLst/>
          </a:prstGeom>
        </p:spPr>
        <p:txBody>
          <a:bodyPr/>
          <a:lstStyle>
            <a:lvl1pPr algn="ctr" defTabSz="2316421">
              <a:defRPr spc="-95" sz="9500"/>
            </a:lvl1pPr>
          </a:lstStyle>
          <a:p>
            <a:pPr/>
            <a:r>
              <a:t>INTRODUCTION</a:t>
            </a:r>
          </a:p>
        </p:txBody>
      </p:sp>
      <p:sp>
        <p:nvSpPr>
          <p:cNvPr id="186" name="Fraudulent transactions in mobile financial systems refer to unauthorized or deceptive activities that can lead to significant financial losses. Detecting fraud early is critical to protecting both customers and organizations. Leveraging data science and"/>
          <p:cNvSpPr txBox="1"/>
          <p:nvPr>
            <p:ph type="body" idx="1"/>
          </p:nvPr>
        </p:nvSpPr>
        <p:spPr>
          <a:xfrm>
            <a:off x="1206500" y="2683511"/>
            <a:ext cx="21971000" cy="9833143"/>
          </a:xfrm>
          <a:prstGeom prst="rect">
            <a:avLst/>
          </a:prstGeom>
        </p:spPr>
        <p:txBody>
          <a:bodyPr/>
          <a:lstStyle/>
          <a:p>
            <a:pPr marL="422910" indent="-422910" defTabSz="457200">
              <a:spcBef>
                <a:spcPts val="0"/>
              </a:spcBef>
              <a:defRPr b="1" sz="4800">
                <a:latin typeface="Times Roman"/>
                <a:ea typeface="Times Roman"/>
                <a:cs typeface="Times Roman"/>
                <a:sym typeface="Times Roman"/>
              </a:defRPr>
            </a:pPr>
            <a:r>
              <a:t>Fraudulent transactions in mobile financial systems refer to unauthorized or deceptive activities that can lead to significant financial losses. Detecting fraud early is critical to protecting both customers and organizations. Leveraging data science and machine learning models allows financial institutions to predict and prevent fraudulent transactions in real-time, enabling proactive measures and minimizing potential losses.</a:t>
            </a:r>
          </a:p>
          <a:p>
            <a:pPr marL="411480" indent="-411480" defTabSz="457200">
              <a:spcBef>
                <a:spcPts val="0"/>
              </a:spcBef>
              <a:defRPr b="1" sz="4800">
                <a:latin typeface="Times Roman"/>
                <a:ea typeface="Times Roman"/>
                <a:cs typeface="Times Roman"/>
                <a:sym typeface="Times Roman"/>
              </a:defRPr>
            </a:pPr>
            <a:r>
              <a:t>“This dataset provides a comprehensive overview of mobile financial transactions, focusing on factors that help identify fraudulent activities and patterns in user behaviour.”</a:t>
            </a:r>
          </a:p>
          <a:p>
            <a:pPr marL="411480" indent="-411480" defTabSz="457200">
              <a:spcBef>
                <a:spcPts val="0"/>
              </a:spcBef>
              <a:defRPr b="1" sz="4800">
                <a:latin typeface="Times Roman"/>
                <a:ea typeface="Times Roman"/>
                <a:cs typeface="Times Roman"/>
                <a:sym typeface="Times Roman"/>
              </a:defRPr>
            </a:pPr>
            <a:r>
              <a:t>“The dataset encompasses 11 key features such as transaction type, amount, origin and destination balances, customer IDs, and fraud indicators.”</a:t>
            </a:r>
          </a:p>
          <a:p>
            <a:pPr marL="411480" indent="-411480" defTabSz="457200">
              <a:spcBef>
                <a:spcPts val="0"/>
              </a:spcBef>
              <a:defRPr b="1" sz="4800">
                <a:latin typeface="Times Roman"/>
                <a:ea typeface="Times Roman"/>
                <a:cs typeface="Times Roman"/>
                <a:sym typeface="Times Roman"/>
              </a:defRPr>
            </a:pPr>
            <a:r>
              <a:t>“The target variable, ‘isFraud,’ indicates whether a transaction is fraudulent, helping to identify suspicious financial activities.”</a:t>
            </a:r>
          </a:p>
        </p:txBody>
      </p:sp>
      <p:pic>
        <p:nvPicPr>
          <p:cNvPr id="187" name="Picture 4" descr="Picture 4"/>
          <p:cNvPicPr>
            <a:picLocks noChangeAspect="1"/>
          </p:cNvPicPr>
          <p:nvPr/>
        </p:nvPicPr>
        <p:blipFill>
          <a:blip r:embed="rId2">
            <a:extLst/>
          </a:blip>
          <a:stretch>
            <a:fillRect/>
          </a:stretch>
        </p:blipFill>
        <p:spPr>
          <a:xfrm>
            <a:off x="19346871" y="12248394"/>
            <a:ext cx="3815736" cy="98909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OBJECTIVE"/>
          <p:cNvSpPr txBox="1"/>
          <p:nvPr>
            <p:ph type="title"/>
          </p:nvPr>
        </p:nvSpPr>
        <p:spPr>
          <a:xfrm>
            <a:off x="1206500" y="635000"/>
            <a:ext cx="22092156" cy="2229111"/>
          </a:xfrm>
          <a:prstGeom prst="rect">
            <a:avLst/>
          </a:prstGeom>
        </p:spPr>
        <p:txBody>
          <a:bodyPr/>
          <a:lstStyle>
            <a:lvl1pPr algn="ctr">
              <a:defRPr spc="-107" sz="10800"/>
            </a:lvl1pPr>
          </a:lstStyle>
          <a:p>
            <a:pPr/>
            <a:r>
              <a:t>OBJECTIVE</a:t>
            </a:r>
          </a:p>
        </p:txBody>
      </p:sp>
      <p:sp>
        <p:nvSpPr>
          <p:cNvPr id="190" name="Develop an accurate machine learning model to identify and predict fraudulent financial transactions in real-time.…"/>
          <p:cNvSpPr txBox="1"/>
          <p:nvPr>
            <p:ph type="body" idx="1"/>
          </p:nvPr>
        </p:nvSpPr>
        <p:spPr>
          <a:xfrm>
            <a:off x="1206500" y="2881840"/>
            <a:ext cx="22190035" cy="9623294"/>
          </a:xfrm>
          <a:prstGeom prst="rect">
            <a:avLst/>
          </a:prstGeom>
        </p:spPr>
        <p:txBody>
          <a:bodyPr/>
          <a:lstStyle/>
          <a:p>
            <a:pPr marL="515264" indent="-515264" defTabSz="448055">
              <a:spcBef>
                <a:spcPts val="1100"/>
              </a:spcBef>
              <a:defRPr b="1" sz="6860">
                <a:latin typeface="Times Roman"/>
                <a:ea typeface="Times Roman"/>
                <a:cs typeface="Times Roman"/>
                <a:sym typeface="Times Roman"/>
              </a:defRPr>
            </a:pPr>
            <a:r>
              <a:t>Develop an accurate machine learning model to identify and predict fraudulent financial transactions in real-time.</a:t>
            </a:r>
          </a:p>
          <a:p>
            <a:pPr marL="515264" indent="-515264" defTabSz="448055">
              <a:spcBef>
                <a:spcPts val="1100"/>
              </a:spcBef>
              <a:defRPr b="1" sz="6860">
                <a:latin typeface="Times Roman"/>
                <a:ea typeface="Times Roman"/>
                <a:cs typeface="Times Roman"/>
                <a:sym typeface="Times Roman"/>
              </a:defRPr>
            </a:pPr>
            <a:r>
              <a:t>Analyze transaction patterns and model performance using metrics like precision, recall, F1-score, and ROC-AUC.</a:t>
            </a:r>
          </a:p>
          <a:p>
            <a:pPr marL="515264" indent="-515264" defTabSz="448055">
              <a:spcBef>
                <a:spcPts val="1100"/>
              </a:spcBef>
              <a:defRPr b="1" sz="6860">
                <a:latin typeface="Times Roman"/>
                <a:ea typeface="Times Roman"/>
                <a:cs typeface="Times Roman"/>
                <a:sym typeface="Times Roman"/>
              </a:defRPr>
            </a:pPr>
            <a:r>
              <a:t>Minimize financial losses and improve security by providing actionable insights into fraud patterns and potential risk factors.</a:t>
            </a:r>
          </a:p>
        </p:txBody>
      </p:sp>
      <p:pic>
        <p:nvPicPr>
          <p:cNvPr id="191" name="Picture 4" descr="Picture 4"/>
          <p:cNvPicPr>
            <a:picLocks noChangeAspect="1"/>
          </p:cNvPicPr>
          <p:nvPr/>
        </p:nvPicPr>
        <p:blipFill>
          <a:blip r:embed="rId2">
            <a:extLst/>
          </a:blip>
          <a:stretch>
            <a:fillRect/>
          </a:stretch>
        </p:blipFill>
        <p:spPr>
          <a:xfrm>
            <a:off x="19346871" y="12248394"/>
            <a:ext cx="3815736" cy="98909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DATA COLLECTION"/>
          <p:cNvSpPr txBox="1"/>
          <p:nvPr>
            <p:ph type="title"/>
          </p:nvPr>
        </p:nvSpPr>
        <p:spPr>
          <a:prstGeom prst="rect">
            <a:avLst/>
          </a:prstGeom>
        </p:spPr>
        <p:txBody>
          <a:bodyPr/>
          <a:lstStyle>
            <a:lvl1pPr algn="ctr" defTabSz="2316421">
              <a:defRPr spc="-95" sz="9500"/>
            </a:lvl1pPr>
          </a:lstStyle>
          <a:p>
            <a:pPr/>
            <a:r>
              <a:t>DATA COLLECTION</a:t>
            </a:r>
          </a:p>
        </p:txBody>
      </p:sp>
      <p:sp>
        <p:nvSpPr>
          <p:cNvPr id="194" name="Data collection is the systematic process of gathering, organizing, and recording information relevant to a specific purpose.…"/>
          <p:cNvSpPr txBox="1"/>
          <p:nvPr>
            <p:ph type="body" idx="1"/>
          </p:nvPr>
        </p:nvSpPr>
        <p:spPr>
          <a:xfrm>
            <a:off x="1206500" y="2693674"/>
            <a:ext cx="21971000" cy="9822980"/>
          </a:xfrm>
          <a:prstGeom prst="rect">
            <a:avLst/>
          </a:prstGeom>
        </p:spPr>
        <p:txBody>
          <a:bodyPr/>
          <a:lstStyle/>
          <a:p>
            <a:pPr marL="0" indent="0" defTabSz="457200">
              <a:spcBef>
                <a:spcPts val="0"/>
              </a:spcBef>
              <a:buSzTx/>
              <a:buNone/>
              <a:defRPr b="1" sz="5000">
                <a:latin typeface="Times Roman"/>
                <a:ea typeface="Times Roman"/>
                <a:cs typeface="Times Roman"/>
                <a:sym typeface="Times Roman"/>
              </a:defRPr>
            </a:pPr>
            <a:r>
              <a:t>Data collection is the systematic process of gathering, organizing, and recording information relevant to a specific purpose.</a:t>
            </a:r>
          </a:p>
          <a:p>
            <a:pPr marL="457199" indent="-317499" defTabSz="457200">
              <a:spcBef>
                <a:spcPts val="1200"/>
              </a:spcBef>
              <a:buFont typeface="Times Roman"/>
              <a:defRPr b="1" sz="5100">
                <a:latin typeface="Times Roman"/>
                <a:ea typeface="Times Roman"/>
                <a:cs typeface="Times Roman"/>
                <a:sym typeface="Times Roman"/>
              </a:defRPr>
            </a:pPr>
            <a:r>
              <a:t>Dataset Name: Fraud Detection Dataset (Financial Transactions Simulation)</a:t>
            </a:r>
          </a:p>
          <a:p>
            <a:pPr marL="457199" indent="-317499" defTabSz="457200">
              <a:spcBef>
                <a:spcPts val="1200"/>
              </a:spcBef>
              <a:buFont typeface="Times Roman"/>
              <a:defRPr b="1" sz="5100">
                <a:latin typeface="Times Roman"/>
                <a:ea typeface="Times Roman"/>
                <a:cs typeface="Times Roman"/>
                <a:sym typeface="Times Roman"/>
              </a:defRPr>
            </a:pPr>
            <a:r>
              <a:t>Content: Records of financial transactions including transaction type, amount, sender and recipient details, balances before/after transaction, and fraud labels.</a:t>
            </a:r>
          </a:p>
          <a:p>
            <a:pPr marL="457199" indent="-317499" defTabSz="457200">
              <a:spcBef>
                <a:spcPts val="1200"/>
              </a:spcBef>
              <a:buFont typeface="Times Roman"/>
              <a:defRPr b="1" sz="5100">
                <a:latin typeface="Times Roman"/>
                <a:ea typeface="Times Roman"/>
                <a:cs typeface="Times Roman"/>
                <a:sym typeface="Times Roman"/>
              </a:defRPr>
            </a:pPr>
            <a:r>
              <a:t>Source: Simulated dataset (commonly used in research and academic projects for fraud detection).</a:t>
            </a:r>
          </a:p>
          <a:p>
            <a:pPr marL="457199" indent="-317499" defTabSz="457200">
              <a:spcBef>
                <a:spcPts val="1200"/>
              </a:spcBef>
              <a:buFont typeface="Times Roman"/>
              <a:defRPr b="1" sz="5100">
                <a:latin typeface="Times Roman"/>
                <a:ea typeface="Times Roman"/>
                <a:cs typeface="Times Roman"/>
                <a:sym typeface="Times Roman"/>
              </a:defRPr>
            </a:pPr>
            <a:r>
              <a:t>Purpose:</a:t>
            </a:r>
          </a:p>
          <a:p>
            <a:pPr marL="457199" indent="-317499" defTabSz="457200">
              <a:spcBef>
                <a:spcPts val="1200"/>
              </a:spcBef>
              <a:buFont typeface="Times Roman"/>
              <a:defRPr b="1" sz="5100">
                <a:latin typeface="Times Roman"/>
                <a:ea typeface="Times Roman"/>
                <a:cs typeface="Times Roman"/>
                <a:sym typeface="Times Roman"/>
              </a:defRPr>
            </a:pPr>
            <a:r>
              <a:t>To detect fraudulent financial transactions.</a:t>
            </a:r>
          </a:p>
          <a:p>
            <a:pPr marL="457199" indent="-317499" defTabSz="457200">
              <a:spcBef>
                <a:spcPts val="1200"/>
              </a:spcBef>
              <a:buFont typeface="Times Roman"/>
              <a:defRPr b="1" sz="5100">
                <a:latin typeface="Times Roman"/>
                <a:ea typeface="Times Roman"/>
                <a:cs typeface="Times Roman"/>
                <a:sym typeface="Times Roman"/>
              </a:defRPr>
            </a:pPr>
            <a:r>
              <a:t>To build and evaluate machine learning models for fraud detection.</a:t>
            </a:r>
          </a:p>
        </p:txBody>
      </p:sp>
      <p:pic>
        <p:nvPicPr>
          <p:cNvPr id="195" name="Picture 4" descr="Picture 4"/>
          <p:cNvPicPr>
            <a:picLocks noChangeAspect="1"/>
          </p:cNvPicPr>
          <p:nvPr/>
        </p:nvPicPr>
        <p:blipFill>
          <a:blip r:embed="rId2">
            <a:extLst/>
          </a:blip>
          <a:stretch>
            <a:fillRect/>
          </a:stretch>
        </p:blipFill>
        <p:spPr>
          <a:xfrm>
            <a:off x="19346871" y="12248394"/>
            <a:ext cx="3815736" cy="98909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DATA COLLECTION"/>
          <p:cNvSpPr txBox="1"/>
          <p:nvPr>
            <p:ph type="title"/>
          </p:nvPr>
        </p:nvSpPr>
        <p:spPr>
          <a:prstGeom prst="rect">
            <a:avLst/>
          </a:prstGeom>
        </p:spPr>
        <p:txBody>
          <a:bodyPr/>
          <a:lstStyle>
            <a:lvl1pPr algn="ctr" defTabSz="2316421">
              <a:defRPr spc="-95" sz="9500"/>
            </a:lvl1pPr>
          </a:lstStyle>
          <a:p>
            <a:pPr/>
            <a:r>
              <a:t>DATA COLLECTION</a:t>
            </a:r>
          </a:p>
        </p:txBody>
      </p:sp>
      <p:sp>
        <p:nvSpPr>
          <p:cNvPr id="198" name="Dataset Name: Fraud Detection Dataset (Fraud_Analysis_Dataset(in).csv"/>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457200">
              <a:defRPr b="1" sz="4300">
                <a:latin typeface="Times Roman"/>
                <a:ea typeface="Times Roman"/>
                <a:cs typeface="Times Roman"/>
                <a:sym typeface="Times Roman"/>
              </a:defRPr>
            </a:lvl1pPr>
          </a:lstStyle>
          <a:p>
            <a:pPr/>
            <a:r>
              <a:t>Dataset Name: Fraud Detection Dataset (Fraud_Analysis_Dataset(in).csv</a:t>
            </a:r>
          </a:p>
        </p:txBody>
      </p:sp>
      <p:sp>
        <p:nvSpPr>
          <p:cNvPr id="199" name="Columns: The dataset contains transaction details such as step, type, amount, sender/receiver IDs, balances before and after transactions, and a fraud label. These features capture both customer activity and fraud indicators.…"/>
          <p:cNvSpPr txBox="1"/>
          <p:nvPr>
            <p:ph type="body" idx="1"/>
          </p:nvPr>
        </p:nvSpPr>
        <p:spPr>
          <a:xfrm>
            <a:off x="1206500" y="3428582"/>
            <a:ext cx="21971000" cy="9088072"/>
          </a:xfrm>
          <a:prstGeom prst="rect">
            <a:avLst/>
          </a:prstGeom>
        </p:spPr>
        <p:txBody>
          <a:bodyPr/>
          <a:lstStyle/>
          <a:p>
            <a:pPr marL="502919" indent="-502919" defTabSz="457200">
              <a:spcBef>
                <a:spcPts val="1200"/>
              </a:spcBef>
              <a:defRPr b="1" sz="4400">
                <a:latin typeface="Times Roman"/>
                <a:ea typeface="Times Roman"/>
                <a:cs typeface="Times Roman"/>
                <a:sym typeface="Times Roman"/>
              </a:defRPr>
            </a:pPr>
            <a:r>
              <a:t>Columns: The dataset contains transaction details such as step, type, amount, sender/receiver IDs, balances before and after transactions, and a fraud label. These features capture both customer activity and fraud indicators.</a:t>
            </a:r>
          </a:p>
          <a:p>
            <a:pPr marL="502919" indent="-502919" defTabSz="457200">
              <a:spcBef>
                <a:spcPts val="1200"/>
              </a:spcBef>
              <a:defRPr b="1" sz="4400">
                <a:latin typeface="Times Roman"/>
                <a:ea typeface="Times Roman"/>
                <a:cs typeface="Times Roman"/>
                <a:sym typeface="Times Roman"/>
              </a:defRPr>
            </a:pPr>
            <a:r>
              <a:t>Purpose: The dataset is designed to study transaction behavior and detect fraudulent activities. It helps build predictive models for preventing financial fraud.</a:t>
            </a:r>
          </a:p>
          <a:p>
            <a:pPr marL="502919" indent="-502919" defTabSz="457200">
              <a:spcBef>
                <a:spcPts val="1200"/>
              </a:spcBef>
              <a:defRPr b="1" sz="4400">
                <a:latin typeface="Times Roman"/>
                <a:ea typeface="Times Roman"/>
                <a:cs typeface="Times Roman"/>
                <a:sym typeface="Times Roman"/>
              </a:defRPr>
            </a:pPr>
            <a:r>
              <a:t>Applications: It can be applied in banking, credit card fraud detection, online payment security, and real-time fraud monitoring systems. These applications improve financial safety and reduce losses.</a:t>
            </a:r>
          </a:p>
          <a:p>
            <a:pPr marL="502919" indent="-502919" defTabSz="457200">
              <a:spcBef>
                <a:spcPts val="1200"/>
              </a:spcBef>
              <a:defRPr b="1" sz="4400">
                <a:latin typeface="Times Roman"/>
                <a:ea typeface="Times Roman"/>
                <a:cs typeface="Times Roman"/>
                <a:sym typeface="Times Roman"/>
              </a:defRPr>
            </a:pPr>
            <a:r>
              <a:t>Analysis Tasks: The dataset is used for exploratory data analysis, feature engineering, model building, and evaluating fraud detection performance. It also supports financial impact assessment of fraud prevention.</a:t>
            </a:r>
          </a:p>
        </p:txBody>
      </p:sp>
      <p:pic>
        <p:nvPicPr>
          <p:cNvPr id="200" name="Picture 4" descr="Picture 4"/>
          <p:cNvPicPr>
            <a:picLocks noChangeAspect="1"/>
          </p:cNvPicPr>
          <p:nvPr/>
        </p:nvPicPr>
        <p:blipFill>
          <a:blip r:embed="rId2">
            <a:extLst/>
          </a:blip>
          <a:stretch>
            <a:fillRect/>
          </a:stretch>
        </p:blipFill>
        <p:spPr>
          <a:xfrm>
            <a:off x="19346871" y="12248394"/>
            <a:ext cx="3815736" cy="98909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2" name="Image 08-09-25 at 3.35 PM.jpeg" descr="Image 08-09-25 at 3.35 PM.jpeg"/>
          <p:cNvPicPr>
            <a:picLocks noChangeAspect="1"/>
          </p:cNvPicPr>
          <p:nvPr/>
        </p:nvPicPr>
        <p:blipFill>
          <a:blip r:embed="rId2">
            <a:extLst/>
          </a:blip>
          <a:stretch>
            <a:fillRect/>
          </a:stretch>
        </p:blipFill>
        <p:spPr>
          <a:xfrm>
            <a:off x="2922672" y="294799"/>
            <a:ext cx="17702288" cy="11509614"/>
          </a:xfrm>
          <a:prstGeom prst="rect">
            <a:avLst/>
          </a:prstGeom>
          <a:ln w="12700">
            <a:miter lim="400000"/>
          </a:ln>
        </p:spPr>
      </p:pic>
      <p:sp>
        <p:nvSpPr>
          <p:cNvPr id="203" name="Dataset: Fraud Analysis Dataset"/>
          <p:cNvSpPr txBox="1"/>
          <p:nvPr/>
        </p:nvSpPr>
        <p:spPr>
          <a:xfrm>
            <a:off x="8161477" y="12302600"/>
            <a:ext cx="10959208" cy="7696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latin typeface="Graphik"/>
                <a:ea typeface="Graphik"/>
                <a:cs typeface="Graphik"/>
                <a:sym typeface="Graphik"/>
              </a:defRPr>
            </a:lvl1pPr>
          </a:lstStyle>
          <a:p>
            <a:pPr/>
            <a:r>
              <a:t>Dataset: Fraud Analysis Dataset </a:t>
            </a:r>
          </a:p>
        </p:txBody>
      </p:sp>
      <p:pic>
        <p:nvPicPr>
          <p:cNvPr id="204" name="Picture 4" descr="Picture 4"/>
          <p:cNvPicPr>
            <a:picLocks noChangeAspect="1"/>
          </p:cNvPicPr>
          <p:nvPr/>
        </p:nvPicPr>
        <p:blipFill>
          <a:blip r:embed="rId3">
            <a:extLst/>
          </a:blip>
          <a:stretch>
            <a:fillRect/>
          </a:stretch>
        </p:blipFill>
        <p:spPr>
          <a:xfrm>
            <a:off x="19346871" y="12248394"/>
            <a:ext cx="3815736" cy="98909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Exploratory Data Analysis(EDA)"/>
          <p:cNvSpPr txBox="1"/>
          <p:nvPr>
            <p:ph type="title"/>
          </p:nvPr>
        </p:nvSpPr>
        <p:spPr>
          <a:prstGeom prst="rect">
            <a:avLst/>
          </a:prstGeom>
        </p:spPr>
        <p:txBody>
          <a:bodyPr/>
          <a:lstStyle>
            <a:lvl1pPr algn="ctr" defTabSz="2316421">
              <a:defRPr spc="-95" sz="9500"/>
            </a:lvl1pPr>
          </a:lstStyle>
          <a:p>
            <a:pPr/>
            <a:r>
              <a:t>Exploratory Data Analysis(EDA)</a:t>
            </a:r>
          </a:p>
        </p:txBody>
      </p:sp>
      <p:sp>
        <p:nvSpPr>
          <p:cNvPr id="207" name="Transaction Types"/>
          <p:cNvSpPr txBox="1"/>
          <p:nvPr/>
        </p:nvSpPr>
        <p:spPr>
          <a:xfrm>
            <a:off x="620720" y="2752793"/>
            <a:ext cx="4721353"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Graphik"/>
                <a:ea typeface="Graphik"/>
                <a:cs typeface="Graphik"/>
                <a:sym typeface="Graphik"/>
              </a:defRPr>
            </a:lvl1pPr>
          </a:lstStyle>
          <a:p>
            <a:pPr/>
            <a:r>
              <a:t>Transaction Types</a:t>
            </a:r>
          </a:p>
        </p:txBody>
      </p:sp>
      <p:pic>
        <p:nvPicPr>
          <p:cNvPr id="208" name="Image 08-09-25 at 3.52 PM.jpeg" descr="Image 08-09-25 at 3.52 PM.jpeg"/>
          <p:cNvPicPr>
            <a:picLocks noChangeAspect="1"/>
          </p:cNvPicPr>
          <p:nvPr/>
        </p:nvPicPr>
        <p:blipFill>
          <a:blip r:embed="rId2">
            <a:extLst/>
          </a:blip>
          <a:stretch>
            <a:fillRect/>
          </a:stretch>
        </p:blipFill>
        <p:spPr>
          <a:xfrm>
            <a:off x="305234" y="4028767"/>
            <a:ext cx="6948809" cy="5658467"/>
          </a:xfrm>
          <a:prstGeom prst="rect">
            <a:avLst/>
          </a:prstGeom>
          <a:ln w="12700">
            <a:miter lim="400000"/>
          </a:ln>
        </p:spPr>
      </p:pic>
      <p:sp>
        <p:nvSpPr>
          <p:cNvPr id="209" name="Fraud Rate by Type"/>
          <p:cNvSpPr txBox="1"/>
          <p:nvPr/>
        </p:nvSpPr>
        <p:spPr>
          <a:xfrm>
            <a:off x="9412230" y="2752793"/>
            <a:ext cx="4892549"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Graphik"/>
                <a:ea typeface="Graphik"/>
                <a:cs typeface="Graphik"/>
                <a:sym typeface="Graphik"/>
              </a:defRPr>
            </a:lvl1pPr>
          </a:lstStyle>
          <a:p>
            <a:pPr/>
            <a:r>
              <a:t>Fraud Rate by Type</a:t>
            </a:r>
          </a:p>
        </p:txBody>
      </p:sp>
      <p:pic>
        <p:nvPicPr>
          <p:cNvPr id="210" name="Image 08-09-25 at 3.54 PM.jpeg" descr="Image 08-09-25 at 3.54 PM.jpeg"/>
          <p:cNvPicPr>
            <a:picLocks noChangeAspect="1"/>
          </p:cNvPicPr>
          <p:nvPr/>
        </p:nvPicPr>
        <p:blipFill>
          <a:blip r:embed="rId3">
            <a:extLst/>
          </a:blip>
          <a:stretch>
            <a:fillRect/>
          </a:stretch>
        </p:blipFill>
        <p:spPr>
          <a:xfrm>
            <a:off x="8651309" y="3951106"/>
            <a:ext cx="6414391" cy="5726751"/>
          </a:xfrm>
          <a:prstGeom prst="rect">
            <a:avLst/>
          </a:prstGeom>
          <a:ln w="12700">
            <a:miter lim="400000"/>
          </a:ln>
        </p:spPr>
      </p:pic>
      <p:sp>
        <p:nvSpPr>
          <p:cNvPr id="211" name="Transaction Amount Distribution"/>
          <p:cNvSpPr txBox="1"/>
          <p:nvPr/>
        </p:nvSpPr>
        <p:spPr>
          <a:xfrm>
            <a:off x="15644486" y="2752793"/>
            <a:ext cx="8304277"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Graphik"/>
                <a:ea typeface="Graphik"/>
                <a:cs typeface="Graphik"/>
                <a:sym typeface="Graphik"/>
              </a:defRPr>
            </a:lvl1pPr>
          </a:lstStyle>
          <a:p>
            <a:pPr/>
            <a:r>
              <a:t>Transaction Amount Distribution</a:t>
            </a:r>
          </a:p>
        </p:txBody>
      </p:sp>
      <p:pic>
        <p:nvPicPr>
          <p:cNvPr id="212" name="Image 08-09-25 at 3.56 PM.jpeg" descr="Image 08-09-25 at 3.56 PM.jpeg"/>
          <p:cNvPicPr>
            <a:picLocks noChangeAspect="1"/>
          </p:cNvPicPr>
          <p:nvPr/>
        </p:nvPicPr>
        <p:blipFill>
          <a:blip r:embed="rId4">
            <a:extLst/>
          </a:blip>
          <a:stretch>
            <a:fillRect/>
          </a:stretch>
        </p:blipFill>
        <p:spPr>
          <a:xfrm>
            <a:off x="16258855" y="3951106"/>
            <a:ext cx="7676387" cy="5885230"/>
          </a:xfrm>
          <a:prstGeom prst="rect">
            <a:avLst/>
          </a:prstGeom>
          <a:ln w="12700">
            <a:miter lim="400000"/>
          </a:ln>
        </p:spPr>
      </p:pic>
      <p:pic>
        <p:nvPicPr>
          <p:cNvPr id="213" name="Picture 4" descr="Picture 4"/>
          <p:cNvPicPr>
            <a:picLocks noChangeAspect="1"/>
          </p:cNvPicPr>
          <p:nvPr/>
        </p:nvPicPr>
        <p:blipFill>
          <a:blip r:embed="rId5">
            <a:extLst/>
          </a:blip>
          <a:stretch>
            <a:fillRect/>
          </a:stretch>
        </p:blipFill>
        <p:spPr>
          <a:xfrm>
            <a:off x="19346871" y="12248394"/>
            <a:ext cx="3815736" cy="98909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7_MinimalistDark">
  <a:themeElements>
    <a:clrScheme name="37_MinimalistDark">
      <a:dk1>
        <a:srgbClr val="4B6079"/>
      </a:dk1>
      <a:lt1>
        <a:srgbClr val="FFFFFF"/>
      </a:lt1>
      <a:dk2>
        <a:srgbClr val="6F6F6F"/>
      </a:dk2>
      <a:lt2>
        <a:srgbClr val="D5D5D5"/>
      </a:lt2>
      <a:accent1>
        <a:srgbClr val="9BAABB"/>
      </a:accent1>
      <a:accent2>
        <a:srgbClr val="4CECD6"/>
      </a:accent2>
      <a:accent3>
        <a:srgbClr val="31FD29"/>
      </a:accent3>
      <a:accent4>
        <a:srgbClr val="FEFB00"/>
      </a:accent4>
      <a:accent5>
        <a:srgbClr val="F8ADB9"/>
      </a:accent5>
      <a:accent6>
        <a:srgbClr val="DE9DFE"/>
      </a:accent6>
      <a:hlink>
        <a:srgbClr val="0000FF"/>
      </a:hlink>
      <a:folHlink>
        <a:srgbClr val="FF00FF"/>
      </a:folHlink>
    </a:clrScheme>
    <a:fontScheme name="37_MinimalistDark">
      <a:majorFont>
        <a:latin typeface="Produkt Extralight"/>
        <a:ea typeface="Produkt Extralight"/>
        <a:cs typeface="Produkt Extralight"/>
      </a:majorFont>
      <a:minorFont>
        <a:latin typeface="Produkt Extralight"/>
        <a:ea typeface="Produkt Extralight"/>
        <a:cs typeface="Produkt Extralight"/>
      </a:minorFont>
    </a:fontScheme>
    <a:fmtScheme name="37_Minimalist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chemeClr val="accent1">
                <a:satOff val="5092"/>
                <a:lumOff val="-28652"/>
              </a:schemeClr>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7_MinimalistDark">
  <a:themeElements>
    <a:clrScheme name="37_MinimalistDark">
      <a:dk1>
        <a:srgbClr val="000000"/>
      </a:dk1>
      <a:lt1>
        <a:srgbClr val="FFFFFF"/>
      </a:lt1>
      <a:dk2>
        <a:srgbClr val="6F6F6F"/>
      </a:dk2>
      <a:lt2>
        <a:srgbClr val="D5D5D5"/>
      </a:lt2>
      <a:accent1>
        <a:srgbClr val="9BAABB"/>
      </a:accent1>
      <a:accent2>
        <a:srgbClr val="4CECD6"/>
      </a:accent2>
      <a:accent3>
        <a:srgbClr val="31FD29"/>
      </a:accent3>
      <a:accent4>
        <a:srgbClr val="FEFB00"/>
      </a:accent4>
      <a:accent5>
        <a:srgbClr val="F8ADB9"/>
      </a:accent5>
      <a:accent6>
        <a:srgbClr val="DE9DFE"/>
      </a:accent6>
      <a:hlink>
        <a:srgbClr val="0000FF"/>
      </a:hlink>
      <a:folHlink>
        <a:srgbClr val="FF00FF"/>
      </a:folHlink>
    </a:clrScheme>
    <a:fontScheme name="37_MinimalistDark">
      <a:majorFont>
        <a:latin typeface="Produkt Extralight"/>
        <a:ea typeface="Produkt Extralight"/>
        <a:cs typeface="Produkt Extralight"/>
      </a:majorFont>
      <a:minorFont>
        <a:latin typeface="Produkt Extralight"/>
        <a:ea typeface="Produkt Extralight"/>
        <a:cs typeface="Produkt Extralight"/>
      </a:minorFont>
    </a:fontScheme>
    <a:fmtScheme name="37_Minimalist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chemeClr val="accent1">
                <a:satOff val="5092"/>
                <a:lumOff val="-28652"/>
              </a:schemeClr>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